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8" r:id="rId3"/>
    <p:sldId id="287" r:id="rId4"/>
    <p:sldId id="288" r:id="rId5"/>
    <p:sldId id="289" r:id="rId6"/>
    <p:sldId id="300" r:id="rId7"/>
    <p:sldId id="301" r:id="rId8"/>
    <p:sldId id="302" r:id="rId9"/>
    <p:sldId id="303" r:id="rId10"/>
    <p:sldId id="307" r:id="rId11"/>
    <p:sldId id="304" r:id="rId12"/>
    <p:sldId id="262" r:id="rId13"/>
    <p:sldId id="263" r:id="rId14"/>
    <p:sldId id="264" r:id="rId15"/>
    <p:sldId id="266" r:id="rId16"/>
    <p:sldId id="290" r:id="rId17"/>
    <p:sldId id="278" r:id="rId18"/>
    <p:sldId id="279" r:id="rId19"/>
    <p:sldId id="280" r:id="rId20"/>
    <p:sldId id="299" r:id="rId21"/>
    <p:sldId id="269" r:id="rId22"/>
    <p:sldId id="270" r:id="rId23"/>
    <p:sldId id="271" r:id="rId24"/>
    <p:sldId id="308" r:id="rId25"/>
    <p:sldId id="273" r:id="rId26"/>
    <p:sldId id="281" r:id="rId27"/>
    <p:sldId id="282" r:id="rId28"/>
    <p:sldId id="274" r:id="rId29"/>
    <p:sldId id="294" r:id="rId30"/>
    <p:sldId id="295" r:id="rId31"/>
    <p:sldId id="293" r:id="rId32"/>
    <p:sldId id="296" r:id="rId33"/>
    <p:sldId id="285" r:id="rId34"/>
    <p:sldId id="283" r:id="rId35"/>
    <p:sldId id="284" r:id="rId36"/>
    <p:sldId id="286" r:id="rId37"/>
    <p:sldId id="267" r:id="rId38"/>
    <p:sldId id="297" r:id="rId3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Britt" initials="TB" lastIdx="1" clrIdx="0">
    <p:extLst>
      <p:ext uri="{19B8F6BF-5375-455C-9EA6-DF929625EA0E}">
        <p15:presenceInfo xmlns:p15="http://schemas.microsoft.com/office/powerpoint/2012/main" userId="S-1-5-21-1163785272-948447647-4033362213-4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8" autoAdjust="0"/>
    <p:restoredTop sz="86412" autoAdjust="0"/>
  </p:normalViewPr>
  <p:slideViewPr>
    <p:cSldViewPr>
      <p:cViewPr varScale="1">
        <p:scale>
          <a:sx n="97" d="100"/>
          <a:sy n="97" d="100"/>
        </p:scale>
        <p:origin x="4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22T17:07:37.46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857EB-8690-44D9-982A-B92BEB035B91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1EA7-3E30-4279-A286-1A4C7281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40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D43EC96-F852-43AB-B6D8-73D55E5E12EE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1B64799-895E-419D-A45C-45E3EF00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Repetition of experiment is a</a:t>
            </a:r>
            <a:r>
              <a:rPr lang="en-US" baseline="0" dirty="0" smtClean="0"/>
              <a:t> MUST!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64799-895E-419D-A45C-45E3EF00B4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Spacetime</a:t>
            </a:r>
            <a:r>
              <a:rPr lang="en-US" dirty="0" smtClean="0"/>
              <a:t> should be considered</a:t>
            </a:r>
            <a:r>
              <a:rPr lang="en-US" baseline="0" dirty="0" smtClean="0"/>
              <a:t> together. Faster than light travel is not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64799-895E-419D-A45C-45E3EF00B4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Paradigm: distinct thought pattern in science (currently</a:t>
            </a:r>
            <a:r>
              <a:rPr lang="en-US" baseline="0" dirty="0" smtClean="0"/>
              <a:t> it revolves around Einstein’s Theory of Relativity).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64799-895E-419D-A45C-45E3EF00B4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2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inch = 2.54cm</a:t>
            </a:r>
          </a:p>
          <a:p>
            <a:r>
              <a:rPr lang="en-US" dirty="0" smtClean="0"/>
              <a:t>1 mile = 1600km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64799-895E-419D-A45C-45E3EF00B4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503DAB-1050-4DD5-911D-F8A0D8C2266B}" type="datetime1">
              <a:rPr lang="en-US" altLang="en-US"/>
              <a:pPr/>
              <a:t>8/22/2015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D1123E-649C-4B50-9ED3-DC349C4C3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25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F08DF2-3AA0-4FD4-8C15-3C64B6694892}" type="datetime1">
              <a:rPr lang="en-US" altLang="en-US"/>
              <a:pPr/>
              <a:t>8/22/2015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E4DC67-449E-42A4-AD85-993D8A381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24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lb7tLJy5A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google.com/imgres?imgurl=http://www.le.ac.uk/bl/background2.jpg&amp;imgrefurl=http://www.le.ac.uk/bl/&amp;h=420&amp;w=560&amp;sz=54&amp;hl=en&amp;start=4&amp;tbnid=sL4X35XmJqgVLM:&amp;tbnh=100&amp;tbnw=133&amp;prev=/images?q%3Dbiology%26gbv%3D2%26svnum%3D10%26hl%3De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google.com/imgres?imgurl=http://physics.syr.edu/HEPOutreach/einstein.jpeg&amp;imgrefurl=http://physics.syr.edu/HEPOutreach/&amp;h=425&amp;w=341&amp;sz=42&amp;hl=en&amp;start=4&amp;tbnid=21g3qHYU4oR5YM:&amp;tbnh=126&amp;tbnw=101&amp;prev=/images?q%3Dphysics%26gbv%3D2%26svnum%3D10%26hl%3Den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/imgres?imgurl=http://departments.oxy.edu/chemistry/testing/metalcomplex.gif&amp;imgrefurl=http://departments.oxy.edu/chemistry/&amp;h=326&amp;w=350&amp;sz=27&amp;hl=en&amp;start=1&amp;tbnid=ZY7xJER4mDpJ6M:&amp;tbnh=112&amp;tbnw=120&amp;prev=/images?q%3Dchemistry%26gbv%3D2%26svnum%3D10%26hl%3D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09800"/>
            <a:ext cx="7010400" cy="1894362"/>
          </a:xfrm>
        </p:spPr>
        <p:txBody>
          <a:bodyPr>
            <a:noAutofit/>
          </a:bodyPr>
          <a:lstStyle/>
          <a:p>
            <a:r>
              <a:rPr lang="en-US" sz="6500" dirty="0" smtClean="0"/>
              <a:t>Earth Science: Science Skills</a:t>
            </a:r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16334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0091"/>
            <a:ext cx="4953000" cy="5768359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14400" y="69273"/>
            <a:ext cx="8229600" cy="659428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A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View of Earth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181600" y="1066800"/>
            <a:ext cx="3810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dirty="0"/>
              <a:t>Earth’s four major spheres: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b="1" dirty="0"/>
              <a:t>Hydrosphere </a:t>
            </a:r>
            <a:r>
              <a:rPr lang="en-US" altLang="en-US" sz="2000" dirty="0"/>
              <a:t>– all of the water on earth.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b="1" dirty="0"/>
              <a:t>Atmosphere </a:t>
            </a:r>
            <a:r>
              <a:rPr lang="en-US" altLang="en-US" sz="2000" dirty="0"/>
              <a:t>– life-sustaining, thin, gaseous envelope surrounding earth.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b="1" dirty="0"/>
              <a:t>Geosphere </a:t>
            </a:r>
            <a:r>
              <a:rPr lang="en-US" altLang="en-US" sz="2000" dirty="0"/>
              <a:t>-  composed of the </a:t>
            </a:r>
            <a:r>
              <a:rPr lang="en-US" altLang="en-US" sz="2000" b="1" dirty="0"/>
              <a:t>core, mantle, and crust</a:t>
            </a:r>
            <a:r>
              <a:rPr lang="en-US" altLang="en-US" sz="2000" dirty="0"/>
              <a:t>. Below the atmosphere and ocean.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b="1" dirty="0"/>
              <a:t>Biosphere </a:t>
            </a:r>
            <a:r>
              <a:rPr lang="en-US" altLang="en-US" sz="2000" dirty="0"/>
              <a:t>– contains all life on earth. From the sea floor up several kilometers into the atmosphere.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140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pic>
        <p:nvPicPr>
          <p:cNvPr id="5122" name="Picture 2" descr="http://onlinescienceeducatorbylabpaq.com/wp-content/uploads/2012/06/shutterstock_22196221-earthfr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974168" cy="37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First Step: Observation</a:t>
            </a:r>
          </a:p>
          <a:p>
            <a:pPr lvl="1"/>
            <a:r>
              <a:rPr lang="en-US" sz="2500" dirty="0" smtClean="0"/>
              <a:t>Observe your surroundings or anything in the natural world and record it.</a:t>
            </a:r>
            <a:endParaRPr lang="en-US" sz="2500" dirty="0"/>
          </a:p>
        </p:txBody>
      </p:sp>
      <p:pic>
        <p:nvPicPr>
          <p:cNvPr id="5122" name="Picture 2" descr="C:\Users\Luke\AppData\Local\Microsoft\Windows\Temporary Internet Files\Content.IE5\TEENL2WF\MP9003827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4076700" cy="29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Second Step: Hypothesis</a:t>
            </a:r>
          </a:p>
          <a:p>
            <a:pPr lvl="1"/>
            <a:r>
              <a:rPr lang="en-US" sz="2500" dirty="0" smtClean="0"/>
              <a:t>Form a question from the observation.</a:t>
            </a:r>
          </a:p>
          <a:p>
            <a:pPr lvl="1"/>
            <a:r>
              <a:rPr lang="en-US" sz="2500" dirty="0"/>
              <a:t>H</a:t>
            </a:r>
            <a:r>
              <a:rPr lang="en-US" sz="2500" dirty="0" smtClean="0"/>
              <a:t>ypothesis must be </a:t>
            </a:r>
            <a:r>
              <a:rPr lang="en-US" sz="2500" i="1" dirty="0" smtClean="0"/>
              <a:t>testable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pic>
        <p:nvPicPr>
          <p:cNvPr id="6146" name="Picture 2" descr="C:\Users\Luke\AppData\Local\Microsoft\Windows\Temporary Internet Files\Content.IE5\7OP7QX3P\MP900390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438400" cy="34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4018"/>
            <a:ext cx="7467600" cy="731838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68147"/>
            <a:ext cx="8458200" cy="502615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Third Step: Experiment</a:t>
            </a:r>
          </a:p>
          <a:p>
            <a:pPr lvl="1"/>
            <a:r>
              <a:rPr lang="en-US" sz="2500" dirty="0" smtClean="0"/>
              <a:t>Develop an experiment to test the hypothesis.</a:t>
            </a:r>
          </a:p>
          <a:p>
            <a:pPr lvl="1"/>
            <a:r>
              <a:rPr lang="en-US" sz="2500" dirty="0" smtClean="0">
                <a:solidFill>
                  <a:srgbClr val="FF0000"/>
                </a:solidFill>
              </a:rPr>
              <a:t>The experiment should be able to be recreated by any other person in the world.</a:t>
            </a:r>
          </a:p>
          <a:p>
            <a:pPr lvl="2"/>
            <a:r>
              <a:rPr lang="en-US" sz="2500" dirty="0" smtClean="0"/>
              <a:t>Includes materials and procedures to conduct the experiment.</a:t>
            </a:r>
          </a:p>
        </p:txBody>
      </p:sp>
      <p:pic>
        <p:nvPicPr>
          <p:cNvPr id="6146" name="Picture 2" descr="http://inserbia.info/news/wp-content/uploads/2013/11/franke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5334000" cy="36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324639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CENA" panose="02000000000000000000" pitchFamily="2" charset="0"/>
              </a:rPr>
              <a:t>“give my creature life”</a:t>
            </a:r>
            <a:endParaRPr lang="en-US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86800" cy="487375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Fourth Step: Conclusion</a:t>
            </a:r>
          </a:p>
          <a:p>
            <a:pPr lvl="1"/>
            <a:r>
              <a:rPr lang="en-US" sz="2500" i="1" dirty="0" smtClean="0"/>
              <a:t>Analyze</a:t>
            </a:r>
            <a:r>
              <a:rPr lang="en-US" sz="2500" dirty="0" smtClean="0"/>
              <a:t> the results from the experiment and decide whether it </a:t>
            </a:r>
            <a:r>
              <a:rPr lang="en-US" sz="2500" i="1" dirty="0" smtClean="0"/>
              <a:t>supports</a:t>
            </a:r>
            <a:r>
              <a:rPr lang="en-US" sz="2500" dirty="0" smtClean="0"/>
              <a:t> your hypothesis.</a:t>
            </a:r>
          </a:p>
          <a:p>
            <a:pPr lvl="2"/>
            <a:r>
              <a:rPr lang="en-US" sz="2300" dirty="0" smtClean="0">
                <a:solidFill>
                  <a:srgbClr val="0070C0"/>
                </a:solidFill>
              </a:rPr>
              <a:t>Anything unusual occur in experiment</a:t>
            </a:r>
          </a:p>
          <a:p>
            <a:pPr lvl="2"/>
            <a:r>
              <a:rPr lang="en-US" sz="2300" dirty="0" smtClean="0">
                <a:solidFill>
                  <a:srgbClr val="0070C0"/>
                </a:solidFill>
              </a:rPr>
              <a:t>Comparison of your experiment to other similar experiments</a:t>
            </a:r>
          </a:p>
          <a:p>
            <a:pPr lvl="2"/>
            <a:r>
              <a:rPr lang="en-US" sz="2300" dirty="0" smtClean="0">
                <a:solidFill>
                  <a:srgbClr val="0070C0"/>
                </a:solidFill>
              </a:rPr>
              <a:t>Possible improvements to your experimental model.</a:t>
            </a:r>
            <a:endParaRPr lang="en-US" sz="2300" dirty="0">
              <a:solidFill>
                <a:srgbClr val="0070C0"/>
              </a:solidFill>
            </a:endParaRPr>
          </a:p>
        </p:txBody>
      </p:sp>
      <p:pic>
        <p:nvPicPr>
          <p:cNvPr id="8196" name="Picture 4" descr="C:\Users\Luke\AppData\Local\Microsoft\Windows\Temporary Internet Files\Content.IE5\R0OB8WIP\MC9004455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27" y="4604519"/>
            <a:ext cx="3200400" cy="22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Scientific Method Song: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www.youtube.com/watch?v=wlb7tLJy5AI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Independent variable</a:t>
            </a:r>
            <a:r>
              <a:rPr lang="en-US" dirty="0" smtClean="0"/>
              <a:t>: the variable that is changed by the experimenter.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is what you control in the experiment.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Also known as the </a:t>
            </a:r>
            <a:r>
              <a:rPr lang="en-US" u="sng" dirty="0" smtClean="0">
                <a:solidFill>
                  <a:srgbClr val="FF0000"/>
                </a:solidFill>
              </a:rPr>
              <a:t>manipulated variable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en-US" dirty="0"/>
          </a:p>
        </p:txBody>
      </p:sp>
      <p:pic>
        <p:nvPicPr>
          <p:cNvPr id="1027" name="Picture 3" descr="C:\Users\Luke\AppData\Local\Microsoft\Windows\Temporary Internet Files\Content.IE5\TEENL2WF\MC9002507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1176950" cy="27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0037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Dependent variable</a:t>
            </a:r>
            <a:r>
              <a:rPr lang="en-US" dirty="0" smtClean="0"/>
              <a:t>: the variable that is influenced by the independent variable.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is what you are trying to find out.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Also known as </a:t>
            </a:r>
            <a:r>
              <a:rPr lang="en-US" u="sng" dirty="0" smtClean="0">
                <a:solidFill>
                  <a:srgbClr val="FF0000"/>
                </a:solidFill>
              </a:rPr>
              <a:t>responding variable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uke\AppData\Local\Microsoft\Windows\Temporary Internet Files\Content.IE5\TEENL2WF\MC9002507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797120"/>
            <a:ext cx="743481" cy="17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uke\AppData\Local\Microsoft\Windows\Temporary Internet Files\Content.IE5\TEENL2WF\MC9002507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44205"/>
            <a:ext cx="1447800" cy="33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uke\AppData\Local\Microsoft\Windows\Temporary Internet Files\Content.IE5\TEENL2WF\MC9002507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346"/>
            <a:ext cx="1066800" cy="250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5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/>
          <a:lstStyle/>
          <a:p>
            <a:r>
              <a:rPr lang="en-US" u="sng" dirty="0" smtClean="0"/>
              <a:t>Control</a:t>
            </a:r>
            <a:r>
              <a:rPr lang="en-US" dirty="0" smtClean="0"/>
              <a:t>: Testing the normal conditions </a:t>
            </a:r>
            <a:r>
              <a:rPr lang="en-US" i="1" dirty="0" smtClean="0"/>
              <a:t>(nothing is changed)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Experimental results can be compared to the control, to get a better understanding. </a:t>
            </a:r>
          </a:p>
        </p:txBody>
      </p:sp>
      <p:pic>
        <p:nvPicPr>
          <p:cNvPr id="3074" name="Picture 2" descr="C:\Users\Luke\AppData\Local\Microsoft\Windows\Temporary Internet Files\Content.IE5\TEENL2WF\MC9002507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398838"/>
            <a:ext cx="1176337" cy="27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uke\AppData\Local\Microsoft\Windows\Temporary Internet Files\Content.IE5\R0OB8WIP\MC90044175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740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Take a piece of paper and brainstorm the following: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600" dirty="0" smtClean="0"/>
              <a:t>What does science mean to you?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600" dirty="0" smtClean="0"/>
              <a:t>Which science classes have you already taken?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600" dirty="0" smtClean="0"/>
              <a:t>What are some of your interests?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600" dirty="0" smtClean="0"/>
              <a:t>How do your interests relate to science?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600" dirty="0" smtClean="0"/>
              <a:t>What would you like to learn about in Earth Science?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600" dirty="0" smtClean="0"/>
              <a:t>Which branch of Earth Science interests you?</a:t>
            </a:r>
          </a:p>
        </p:txBody>
      </p:sp>
      <p:pic>
        <p:nvPicPr>
          <p:cNvPr id="4099" name="Picture 3" descr="C:\Users\Luke\AppData\Local\Microsoft\Windows\Temporary Internet Files\Content.IE5\LGC0HIX1\MP9002020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0295"/>
            <a:ext cx="2209800" cy="146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i="1" u="sng" dirty="0"/>
              <a:t>Constants</a:t>
            </a:r>
            <a:r>
              <a:rPr lang="en-US" sz="2500" dirty="0"/>
              <a:t>: Keeping conditions the same throughout the experiment.</a:t>
            </a:r>
          </a:p>
          <a:p>
            <a:pPr lvl="1"/>
            <a:r>
              <a:rPr lang="en-US" sz="2500" dirty="0">
                <a:solidFill>
                  <a:srgbClr val="FF0000"/>
                </a:solidFill>
              </a:rPr>
              <a:t>Temperature</a:t>
            </a:r>
          </a:p>
          <a:p>
            <a:pPr lvl="1"/>
            <a:r>
              <a:rPr lang="en-US" sz="2500" dirty="0">
                <a:solidFill>
                  <a:srgbClr val="FF0000"/>
                </a:solidFill>
              </a:rPr>
              <a:t>Pressure</a:t>
            </a:r>
          </a:p>
          <a:p>
            <a:pPr lvl="1"/>
            <a:r>
              <a:rPr lang="en-US" sz="2500" dirty="0">
                <a:solidFill>
                  <a:srgbClr val="FF0000"/>
                </a:solidFill>
              </a:rPr>
              <a:t>Location</a:t>
            </a:r>
          </a:p>
          <a:p>
            <a:pPr lvl="1"/>
            <a:r>
              <a:rPr lang="en-US" sz="2500" dirty="0">
                <a:solidFill>
                  <a:srgbClr val="FF0000"/>
                </a:solidFill>
              </a:rPr>
              <a:t>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24295"/>
            <a:ext cx="2016942" cy="2689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58" y="4037076"/>
            <a:ext cx="36576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Scientific hypothesis</a:t>
            </a:r>
            <a:r>
              <a:rPr lang="en-US" dirty="0" smtClean="0"/>
              <a:t>: Proposed explanation for a phenomenon that can be tested.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C:\Users\Luke\AppData\Local\Microsoft\Windows\Temporary Internet Files\Content.IE5\1SOA8MK2\MC9003362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38" y="3048000"/>
            <a:ext cx="3619877" cy="33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dirty="0" smtClean="0"/>
              <a:t>Scientific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4873752"/>
          </a:xfrm>
        </p:spPr>
        <p:txBody>
          <a:bodyPr/>
          <a:lstStyle/>
          <a:p>
            <a:r>
              <a:rPr lang="en-US" u="sng" dirty="0"/>
              <a:t>Scientific theory</a:t>
            </a:r>
            <a:r>
              <a:rPr lang="en-US" dirty="0"/>
              <a:t>: </a:t>
            </a:r>
            <a:r>
              <a:rPr lang="en-US" dirty="0" smtClean="0"/>
              <a:t>Well </a:t>
            </a:r>
            <a:r>
              <a:rPr lang="en-US" dirty="0"/>
              <a:t>supported hypothesis that explains in detail a certain </a:t>
            </a:r>
            <a:r>
              <a:rPr lang="en-US" dirty="0" smtClean="0"/>
              <a:t>phenomenon.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Theory of Relativity:</a:t>
            </a:r>
            <a:r>
              <a:rPr lang="en-US" dirty="0" smtClean="0">
                <a:solidFill>
                  <a:schemeClr val="accent3"/>
                </a:solidFill>
              </a:rPr>
              <a:t> Light is same velocity for all observers. (No FTL!)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Measurements does </a:t>
            </a:r>
            <a:r>
              <a:rPr lang="en-US" i="1" u="sng" dirty="0" smtClean="0">
                <a:solidFill>
                  <a:schemeClr val="accent3"/>
                </a:solidFill>
              </a:rPr>
              <a:t>NOT</a:t>
            </a:r>
            <a:r>
              <a:rPr lang="en-US" dirty="0" smtClean="0">
                <a:solidFill>
                  <a:schemeClr val="accent3"/>
                </a:solidFill>
              </a:rPr>
              <a:t> depend upon the velocity of the observer.</a:t>
            </a:r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59356"/>
            <a:ext cx="5029200" cy="24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Scientific law</a:t>
            </a:r>
            <a:r>
              <a:rPr lang="en-US" dirty="0"/>
              <a:t>: </a:t>
            </a:r>
            <a:r>
              <a:rPr lang="en-US" dirty="0" smtClean="0"/>
              <a:t>Well </a:t>
            </a:r>
            <a:r>
              <a:rPr lang="en-US" dirty="0"/>
              <a:t>supported theory, defines how nature works under certain </a:t>
            </a:r>
            <a:r>
              <a:rPr lang="en-US" dirty="0" smtClean="0"/>
              <a:t>condition.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 of Thermodynamics: “Entropy”  </a:t>
            </a:r>
            <a:r>
              <a:rPr lang="en-US" dirty="0" smtClean="0">
                <a:solidFill>
                  <a:srgbClr val="FF0000"/>
                </a:solidFill>
              </a:rPr>
              <a:t>A system wants to go back toward chaos (balance out).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Perpetual motion machines are impossible.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36" y="4572000"/>
            <a:ext cx="35873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Measurements</a:t>
            </a:r>
            <a:endParaRPr lang="en-US" dirty="0"/>
          </a:p>
        </p:txBody>
      </p:sp>
      <p:pic>
        <p:nvPicPr>
          <p:cNvPr id="9220" name="Picture 4" descr="http://scienceandcooking.seas.harvard.edu/images/diagrams/icon-measur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0" y="2057400"/>
            <a:ext cx="7298110" cy="38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system of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en-US" dirty="0" smtClean="0"/>
              <a:t>Science units are in SI, International System of Units.</a:t>
            </a:r>
          </a:p>
          <a:p>
            <a:pPr lvl="1"/>
            <a:r>
              <a:rPr lang="en-US" dirty="0" smtClean="0"/>
              <a:t>Ensures that all scientists are on the same page.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There are 7 base units: </a:t>
            </a:r>
            <a:r>
              <a:rPr lang="en-US" dirty="0" smtClean="0">
                <a:solidFill>
                  <a:schemeClr val="accent3"/>
                </a:solidFill>
              </a:rPr>
              <a:t>length, mass, temperature, time, and amount of substance.</a:t>
            </a:r>
          </a:p>
          <a:p>
            <a:pPr lvl="2"/>
            <a:r>
              <a:rPr lang="en-US" dirty="0" smtClean="0"/>
              <a:t>  (</a:t>
            </a:r>
            <a:r>
              <a:rPr lang="en-US" dirty="0" smtClean="0">
                <a:solidFill>
                  <a:schemeClr val="accent3"/>
                </a:solidFill>
              </a:rPr>
              <a:t>Other two are electric current and luminous intensity)</a:t>
            </a:r>
            <a:endParaRPr lang="en-US" dirty="0"/>
          </a:p>
        </p:txBody>
      </p:sp>
      <p:pic>
        <p:nvPicPr>
          <p:cNvPr id="2050" name="Picture 2" descr="C:\Users\Luke\AppData\Local\Microsoft\Windows\Temporary Internet Files\Content.IE5\L8DQIC4G\MC9001886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1577340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system of units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3495503"/>
              </p:ext>
            </p:extLst>
          </p:nvPr>
        </p:nvGraphicFramePr>
        <p:xfrm>
          <a:off x="685800" y="2133600"/>
          <a:ext cx="7467600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9200"/>
                <a:gridCol w="2489200"/>
                <a:gridCol w="2489200"/>
              </a:tblGrid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kilogram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amount of 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1600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 Base Units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08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system of units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5399181"/>
              </p:ext>
            </p:extLst>
          </p:nvPr>
        </p:nvGraphicFramePr>
        <p:xfrm>
          <a:off x="838200" y="2133600"/>
          <a:ext cx="7467600" cy="333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/>
                <a:gridCol w="1295400"/>
                <a:gridCol w="25146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Multiply unit by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giga-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billion (10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million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thousand (10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deci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tenth (10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centi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hundredth (10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milli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thousandth (10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millionth (10</a:t>
                      </a:r>
                      <a:r>
                        <a:rPr lang="en-US" baseline="30000" dirty="0" smtClean="0"/>
                        <a:t>-6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nano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billionth (10</a:t>
                      </a:r>
                      <a:r>
                        <a:rPr lang="en-US" baseline="30000" dirty="0" smtClean="0"/>
                        <a:t>-9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0.000000001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1524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 Prefixes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86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Conversion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5" y="1600200"/>
            <a:ext cx="6129869" cy="4873625"/>
          </a:xfrm>
        </p:spPr>
      </p:pic>
    </p:spTree>
    <p:extLst>
      <p:ext uri="{BB962C8B-B14F-4D97-AF65-F5344CB8AC3E}">
        <p14:creationId xmlns:p14="http://schemas.microsoft.com/office/powerpoint/2010/main" val="9279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scientific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7848600" cy="4873752"/>
          </a:xfrm>
        </p:spPr>
        <p:txBody>
          <a:bodyPr/>
          <a:lstStyle/>
          <a:p>
            <a:r>
              <a:rPr lang="en-US" dirty="0" smtClean="0"/>
              <a:t>Scientists organize their data into </a:t>
            </a:r>
            <a:r>
              <a:rPr lang="en-US" i="1" dirty="0" smtClean="0"/>
              <a:t>tables</a:t>
            </a:r>
            <a:r>
              <a:rPr lang="en-US" dirty="0" smtClean="0"/>
              <a:t> and </a:t>
            </a:r>
            <a:r>
              <a:rPr lang="en-US" i="1" dirty="0" smtClean="0"/>
              <a:t>graphs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Tables are generally the easiest way to present data.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98815"/>
              </p:ext>
            </p:extLst>
          </p:nvPr>
        </p:nvGraphicFramePr>
        <p:xfrm>
          <a:off x="990600" y="2971800"/>
          <a:ext cx="65532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</a:tblGrid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 (</a:t>
                      </a:r>
                      <a:r>
                        <a:rPr lang="en-US" dirty="0" err="1" smtClean="0"/>
                        <a:t>lbs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(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Stephanie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Billy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Rogers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Ashley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Nathan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Jose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Jill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6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D6E6-8F69-4750-AD37-D72B824D09E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Nature </a:t>
            </a:r>
            <a:r>
              <a:rPr lang="en-US" altLang="en-US" dirty="0"/>
              <a:t>of Science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800" dirty="0"/>
              <a:t>WHAT IS SCIENCE? </a:t>
            </a:r>
          </a:p>
          <a:p>
            <a:pPr lvl="1"/>
            <a:r>
              <a:rPr lang="en-US" altLang="en-US" sz="2300" dirty="0"/>
              <a:t>Literally </a:t>
            </a:r>
            <a:r>
              <a:rPr lang="en-US" altLang="en-US" sz="2300" dirty="0" smtClean="0"/>
              <a:t>means “HAVING </a:t>
            </a:r>
            <a:r>
              <a:rPr lang="en-US" altLang="en-US" sz="2300" dirty="0"/>
              <a:t>KNOWLEDGE</a:t>
            </a:r>
            <a:r>
              <a:rPr lang="en-US" altLang="en-US" sz="2300" dirty="0" smtClean="0"/>
              <a:t>”.</a:t>
            </a:r>
            <a:endParaRPr lang="en-US" altLang="en-US" sz="2300" dirty="0"/>
          </a:p>
          <a:p>
            <a:pPr lvl="1"/>
            <a:r>
              <a:rPr lang="en-US" altLang="en-US" sz="2300" dirty="0"/>
              <a:t>It is the process of </a:t>
            </a:r>
            <a:r>
              <a:rPr lang="en-US" altLang="en-US" sz="2300" i="1" dirty="0"/>
              <a:t>observing</a:t>
            </a:r>
            <a:r>
              <a:rPr lang="en-US" altLang="en-US" sz="2300" dirty="0"/>
              <a:t> and </a:t>
            </a:r>
            <a:r>
              <a:rPr lang="en-US" altLang="en-US" sz="2300" i="1" dirty="0"/>
              <a:t>studying</a:t>
            </a:r>
            <a:r>
              <a:rPr lang="en-US" altLang="en-US" sz="2300" dirty="0"/>
              <a:t> the things in our world. </a:t>
            </a:r>
          </a:p>
        </p:txBody>
      </p:sp>
      <p:pic>
        <p:nvPicPr>
          <p:cNvPr id="4105" name="Picture 9" descr="main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scientific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97709"/>
            <a:ext cx="2614613" cy="2387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76" y="2686050"/>
            <a:ext cx="2483167" cy="2483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90089"/>
            <a:ext cx="2857500" cy="2349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50" y="2205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Line Graph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2178665"/>
            <a:ext cx="223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Bar Graph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68903" y="217866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Circle Graph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30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199" y="152400"/>
            <a:ext cx="7467600" cy="731838"/>
          </a:xfrm>
        </p:spPr>
        <p:txBody>
          <a:bodyPr/>
          <a:lstStyle/>
          <a:p>
            <a:r>
              <a:rPr lang="en-US" altLang="en-US" dirty="0"/>
              <a:t>Temperature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0990" y="2207062"/>
            <a:ext cx="3733800" cy="4724400"/>
          </a:xfrm>
        </p:spPr>
        <p:txBody>
          <a:bodyPr/>
          <a:lstStyle/>
          <a:p>
            <a:r>
              <a:rPr lang="en-US" altLang="en-US" dirty="0"/>
              <a:t>F = Fahrenheit 	</a:t>
            </a:r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Used in USA.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C = Celsius </a:t>
            </a:r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Used everywhere else.</a:t>
            </a:r>
          </a:p>
          <a:p>
            <a:r>
              <a:rPr lang="en-US" altLang="en-US" dirty="0" smtClean="0"/>
              <a:t>K </a:t>
            </a:r>
            <a:r>
              <a:rPr lang="en-US" altLang="en-US" dirty="0"/>
              <a:t>= </a:t>
            </a:r>
            <a:r>
              <a:rPr lang="en-US" altLang="en-US" dirty="0" smtClean="0"/>
              <a:t>Kelvin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SI unit.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0 K is absolute ZERO!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Used in experiments involving thermodynamics.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07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334000" y="2241352"/>
            <a:ext cx="3657600" cy="4572000"/>
          </a:xfrm>
        </p:spPr>
        <p:txBody>
          <a:bodyPr/>
          <a:lstStyle/>
          <a:p>
            <a:pPr lvl="1"/>
            <a:r>
              <a:rPr lang="en-US" altLang="en-US" sz="2200" dirty="0">
                <a:solidFill>
                  <a:srgbClr val="FF0000"/>
                </a:solidFill>
              </a:rPr>
              <a:t>Conversions</a:t>
            </a:r>
          </a:p>
          <a:p>
            <a:pPr lvl="2"/>
            <a:r>
              <a:rPr lang="en-US" altLang="en-US" sz="2200" dirty="0">
                <a:solidFill>
                  <a:srgbClr val="FF0000"/>
                </a:solidFill>
              </a:rPr>
              <a:t> C = (F-32)/1.8</a:t>
            </a:r>
          </a:p>
          <a:p>
            <a:pPr lvl="2"/>
            <a:r>
              <a:rPr lang="en-US" altLang="en-US" sz="2200" dirty="0">
                <a:solidFill>
                  <a:srgbClr val="FF0000"/>
                </a:solidFill>
              </a:rPr>
              <a:t> F = C * 1.8 + 32</a:t>
            </a:r>
          </a:p>
          <a:p>
            <a:pPr lvl="2"/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/>
              <a:t>C = K − 273.15 </a:t>
            </a:r>
          </a:p>
          <a:p>
            <a:pPr lvl="1"/>
            <a:r>
              <a:rPr lang="en-US" altLang="en-US" sz="2200" dirty="0">
                <a:solidFill>
                  <a:srgbClr val="FF0000"/>
                </a:solidFill>
              </a:rPr>
              <a:t> 0° C = 32 ° F 	(Freezing Water)</a:t>
            </a:r>
          </a:p>
          <a:p>
            <a:pPr lvl="1"/>
            <a:r>
              <a:rPr lang="en-US" altLang="en-US" sz="2200" dirty="0">
                <a:solidFill>
                  <a:srgbClr val="FF0000"/>
                </a:solidFill>
              </a:rPr>
              <a:t>100 ° C = 212 ° F</a:t>
            </a:r>
          </a:p>
          <a:p>
            <a:pPr>
              <a:buFont typeface="Arial" charset="0"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     </a:t>
            </a:r>
            <a:r>
              <a:rPr lang="en-US" altLang="en-US" sz="2200" dirty="0" smtClean="0">
                <a:solidFill>
                  <a:srgbClr val="FF0000"/>
                </a:solidFill>
              </a:rPr>
              <a:t>       </a:t>
            </a:r>
            <a:r>
              <a:rPr lang="en-US" altLang="en-US" sz="2200" dirty="0">
                <a:solidFill>
                  <a:srgbClr val="FF0000"/>
                </a:solidFill>
              </a:rPr>
              <a:t>(Boiling Water)</a:t>
            </a:r>
          </a:p>
          <a:p>
            <a:pPr>
              <a:buFont typeface="Arial" charset="0"/>
              <a:buNone/>
            </a:pPr>
            <a:endParaRPr lang="en-US" altLang="en-US" dirty="0"/>
          </a:p>
        </p:txBody>
      </p:sp>
      <p:pic>
        <p:nvPicPr>
          <p:cNvPr id="3078" name="Picture 6" descr="therm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2438400"/>
            <a:ext cx="130613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990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u="sng" dirty="0" smtClean="0"/>
              <a:t>Temperature</a:t>
            </a:r>
            <a:r>
              <a:rPr lang="en-US" sz="2500" dirty="0" smtClean="0"/>
              <a:t>: Measure of the average translational kinetic energy.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Motion between molecules.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Volume</a:t>
            </a:r>
            <a:endParaRPr lang="en-US" altLang="en-US" dirty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600200"/>
            <a:ext cx="8610600" cy="4873752"/>
          </a:xfrm>
        </p:spPr>
        <p:txBody>
          <a:bodyPr>
            <a:normAutofit/>
          </a:bodyPr>
          <a:lstStyle/>
          <a:p>
            <a:r>
              <a:rPr lang="en-US" altLang="en-US" i="1" u="sng" dirty="0" smtClean="0"/>
              <a:t>Volume</a:t>
            </a:r>
            <a:r>
              <a:rPr lang="en-US" altLang="en-US" dirty="0" smtClean="0"/>
              <a:t>:  Three-dimensional </a:t>
            </a:r>
            <a:r>
              <a:rPr lang="en-US" altLang="en-US" dirty="0"/>
              <a:t>concept of how much space </a:t>
            </a:r>
            <a:r>
              <a:rPr lang="en-US" altLang="en-US" dirty="0" smtClean="0"/>
              <a:t>inside an object.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en-US" sz="2400" i="1" dirty="0" smtClean="0"/>
              <a:t>Rectangle formula</a:t>
            </a:r>
            <a:r>
              <a:rPr lang="en-US" altLang="en-US" sz="2400" dirty="0" smtClean="0"/>
              <a:t>: Length </a:t>
            </a:r>
            <a:r>
              <a:rPr lang="en-US" altLang="en-US" sz="2400" dirty="0"/>
              <a:t>* Width * Height = units ³</a:t>
            </a:r>
          </a:p>
          <a:p>
            <a:pPr lvl="2"/>
            <a:r>
              <a:rPr lang="en-US" altLang="en-US" sz="2400" dirty="0"/>
              <a:t>Ex. 2 m * 2  m * 2 m = </a:t>
            </a:r>
            <a:r>
              <a:rPr lang="en-US" altLang="en-US" sz="2400" dirty="0" smtClean="0"/>
              <a:t> 8 </a:t>
            </a:r>
            <a:r>
              <a:rPr lang="en-US" altLang="en-US" sz="2400" dirty="0"/>
              <a:t>m ³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0" y="3657600"/>
            <a:ext cx="4267200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876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Finding volume of an irregular object:</a:t>
            </a:r>
          </a:p>
          <a:p>
            <a:pPr marL="822960" lvl="1" indent="-457200">
              <a:buFont typeface="+mj-lt"/>
              <a:buAutoNum type="arabicPeriod" startAt="2"/>
            </a:pPr>
            <a:r>
              <a:rPr lang="en-US" sz="2400" b="1" dirty="0"/>
              <a:t>Water Displacement Method</a:t>
            </a:r>
          </a:p>
          <a:p>
            <a:pPr marL="1097280" lvl="2" indent="-457200"/>
            <a:r>
              <a:rPr lang="en-US" sz="2400" dirty="0"/>
              <a:t>Have water in graduated cylinder and record the amount.</a:t>
            </a:r>
          </a:p>
          <a:p>
            <a:pPr marL="1097280" lvl="2" indent="-457200"/>
            <a:r>
              <a:rPr lang="en-US" sz="2400" dirty="0"/>
              <a:t>Add object to graduated cylinder and record the new amount.</a:t>
            </a:r>
          </a:p>
          <a:p>
            <a:pPr marL="1097280" lvl="2" indent="-457200"/>
            <a:r>
              <a:rPr lang="en-US" sz="2400" dirty="0"/>
              <a:t>Subtract the first amount from the second amount to get volume of object.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4019550" cy="4019550"/>
          </a:xfrm>
        </p:spPr>
      </p:pic>
    </p:spTree>
    <p:extLst>
      <p:ext uri="{BB962C8B-B14F-4D97-AF65-F5344CB8AC3E}">
        <p14:creationId xmlns:p14="http://schemas.microsoft.com/office/powerpoint/2010/main" val="3846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3376"/>
            <a:ext cx="7467600" cy="4873752"/>
          </a:xfrm>
        </p:spPr>
        <p:txBody>
          <a:bodyPr/>
          <a:lstStyle/>
          <a:p>
            <a:r>
              <a:rPr lang="en-US" i="1" u="sng" dirty="0" smtClean="0"/>
              <a:t>Mass</a:t>
            </a:r>
            <a:r>
              <a:rPr lang="en-US" dirty="0" smtClean="0"/>
              <a:t>:  Quantity of matter in an object.</a:t>
            </a:r>
          </a:p>
          <a:p>
            <a:pPr lvl="1"/>
            <a:r>
              <a:rPr lang="en-US" dirty="0" smtClean="0"/>
              <a:t>Units are grams (g).</a:t>
            </a:r>
            <a:endParaRPr lang="en-US" dirty="0"/>
          </a:p>
          <a:p>
            <a:r>
              <a:rPr lang="en-US" dirty="0" smtClean="0"/>
              <a:t>Use a scale to measure the mass of an object.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91" y="3200401"/>
            <a:ext cx="3242310" cy="2726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4445000" cy="186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99546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Triple beam balance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991653"/>
            <a:ext cx="351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Electric mass balance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98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u="sng" dirty="0" smtClean="0"/>
              <a:t>Density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mount of mass per volume.</a:t>
            </a:r>
          </a:p>
          <a:p>
            <a:pPr lvl="1"/>
            <a:r>
              <a:rPr lang="en-US" dirty="0" smtClean="0"/>
              <a:t>Units are g/cm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density of water is about 1g/cm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Objects with a density greater than 1g/cm</a:t>
            </a:r>
            <a:r>
              <a:rPr lang="en-US" baseline="30000" dirty="0" smtClean="0"/>
              <a:t>3</a:t>
            </a:r>
            <a:r>
              <a:rPr lang="en-US" dirty="0" smtClean="0"/>
              <a:t> sink.</a:t>
            </a:r>
          </a:p>
          <a:p>
            <a:pPr lvl="1"/>
            <a:r>
              <a:rPr lang="en-US" dirty="0" smtClean="0"/>
              <a:t>Objects with a density less than 1g/cm</a:t>
            </a:r>
            <a:r>
              <a:rPr lang="en-US" baseline="30000" dirty="0" smtClean="0"/>
              <a:t>3</a:t>
            </a:r>
            <a:r>
              <a:rPr lang="en-US" dirty="0" smtClean="0"/>
              <a:t> float.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Density formula: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Density  =  </a:t>
            </a:r>
            <a:r>
              <a:rPr lang="en-US" u="sng" dirty="0" smtClean="0"/>
              <a:t>mass 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              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"/>
            <a:ext cx="2009775" cy="227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48200"/>
            <a:ext cx="1993667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Temperature can impact the density of objects.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Increases or decreases the volume of an object.</a:t>
            </a:r>
          </a:p>
          <a:p>
            <a:r>
              <a:rPr lang="en-US" dirty="0" smtClean="0"/>
              <a:t>Impurities in an object impact the overall density of the object.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Cool facts: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Density of continental plates are 2.7g/cm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Density of oceanic plates are 2.9g/cm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92955"/>
            <a:ext cx="29015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Utilized to minimize the amount of writing required.</a:t>
            </a:r>
          </a:p>
          <a:p>
            <a:endParaRPr lang="en-US" dirty="0"/>
          </a:p>
          <a:p>
            <a:r>
              <a:rPr lang="en-US" dirty="0" smtClean="0"/>
              <a:t>The whole digit must be between 1-9.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1.987x10</a:t>
            </a:r>
            <a:r>
              <a:rPr lang="en-US" b="1" baseline="30000" dirty="0" smtClean="0"/>
              <a:t>6</a:t>
            </a:r>
            <a:endParaRPr lang="en-US" b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 digit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6900" y="3276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Exponent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21094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Decimal digits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920449" y="3467100"/>
            <a:ext cx="756451" cy="672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38600" y="4610100"/>
            <a:ext cx="1600200" cy="785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81200" y="4495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48100" y="42672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1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Convert using the “bunny hop method”.</a:t>
            </a:r>
          </a:p>
          <a:p>
            <a:pPr lvl="1"/>
            <a:r>
              <a:rPr lang="en-US" sz="2600" dirty="0" smtClean="0"/>
              <a:t>The number of times the decimal hops, is the number for the exponent.</a:t>
            </a:r>
          </a:p>
          <a:p>
            <a:r>
              <a:rPr lang="en-US" sz="2600" dirty="0" smtClean="0"/>
              <a:t>Positive exponent is a large number.</a:t>
            </a:r>
          </a:p>
          <a:p>
            <a:pPr lvl="1"/>
            <a:r>
              <a:rPr lang="en-US" sz="2600" dirty="0" smtClean="0"/>
              <a:t>Bunny hop decimal to the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Negative exponent is a small number.</a:t>
            </a:r>
          </a:p>
          <a:p>
            <a:pPr lvl="1"/>
            <a:r>
              <a:rPr lang="en-US" sz="2600" dirty="0" smtClean="0"/>
              <a:t>Bunny hop decimal to the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sz="2600" dirty="0" smtClean="0"/>
              <a:t>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9.21x10</a:t>
            </a:r>
            <a:r>
              <a:rPr lang="en-US" baseline="30000" dirty="0" smtClean="0"/>
              <a:t>7</a:t>
            </a:r>
          </a:p>
          <a:p>
            <a:endParaRPr lang="en-US" dirty="0"/>
          </a:p>
          <a:p>
            <a:r>
              <a:rPr lang="en-US" dirty="0" smtClean="0"/>
              <a:t>There is 7 bunny hops.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98F1-A880-4F22-8B12-29682FD7E7F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 Branches of Science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Biology:</a:t>
            </a:r>
          </a:p>
          <a:p>
            <a:pPr lvl="1"/>
            <a:r>
              <a:rPr lang="en-US" altLang="en-US" sz="2300" dirty="0">
                <a:solidFill>
                  <a:srgbClr val="FF0000"/>
                </a:solidFill>
              </a:rPr>
              <a:t>Study of all living things</a:t>
            </a:r>
          </a:p>
          <a:p>
            <a:r>
              <a:rPr lang="en-US" altLang="en-US" sz="2800" dirty="0"/>
              <a:t>Chemistry:</a:t>
            </a:r>
          </a:p>
          <a:p>
            <a:pPr lvl="1"/>
            <a:r>
              <a:rPr lang="en-US" altLang="en-US" sz="2300" dirty="0">
                <a:solidFill>
                  <a:srgbClr val="FF0000"/>
                </a:solidFill>
              </a:rPr>
              <a:t>Study of composition and properties of matter.</a:t>
            </a:r>
          </a:p>
          <a:p>
            <a:r>
              <a:rPr lang="en-US" altLang="en-US" sz="2800" dirty="0"/>
              <a:t>Physics:</a:t>
            </a:r>
          </a:p>
          <a:p>
            <a:pPr lvl="1"/>
            <a:r>
              <a:rPr lang="en-US" altLang="en-US" sz="2300" dirty="0">
                <a:solidFill>
                  <a:srgbClr val="FF0000"/>
                </a:solidFill>
              </a:rPr>
              <a:t>Study of forces, motion, and energy.</a:t>
            </a:r>
          </a:p>
          <a:p>
            <a:r>
              <a:rPr lang="en-US" altLang="en-US" sz="2800" dirty="0"/>
              <a:t>AND…………</a:t>
            </a:r>
          </a:p>
        </p:txBody>
      </p:sp>
      <p:pic>
        <p:nvPicPr>
          <p:cNvPr id="7173" name="Picture 5" descr="background2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447800"/>
            <a:ext cx="2743200" cy="20621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8" descr="metalcomplex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3657600"/>
            <a:ext cx="2362200" cy="2205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9" name="Picture 11" descr="einstei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18319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BCF559DD-035D-43BC-B35B-2035D71E514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EARTH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15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Earth Science: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Study of the Earth and </a:t>
            </a:r>
            <a:r>
              <a:rPr lang="en-US" altLang="en-US" sz="2400" dirty="0" smtClean="0"/>
              <a:t>its </a:t>
            </a:r>
            <a:r>
              <a:rPr lang="en-US" altLang="en-US" sz="2400" dirty="0"/>
              <a:t>place in the universe.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i="1" u="sng" dirty="0" smtClean="0"/>
              <a:t>Astronomy: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Study of </a:t>
            </a:r>
            <a:r>
              <a:rPr lang="en-US" altLang="en-US" sz="2400" dirty="0" smtClean="0"/>
              <a:t>the universe. </a:t>
            </a:r>
          </a:p>
          <a:p>
            <a:pPr marL="1188720" lvl="2" indent="-457200">
              <a:lnSpc>
                <a:spcPct val="90000"/>
              </a:lnSpc>
            </a:pPr>
            <a:r>
              <a:rPr lang="en-US" altLang="en-US" sz="2300" dirty="0" smtClean="0">
                <a:solidFill>
                  <a:srgbClr val="FF0000"/>
                </a:solidFill>
              </a:rPr>
              <a:t>Galaxies, solar system, planets, and space exploration.</a:t>
            </a:r>
            <a:endParaRPr lang="en-US" altLang="en-US" sz="2300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i="1" u="sng" dirty="0" smtClean="0"/>
              <a:t>Geology</a:t>
            </a:r>
            <a:r>
              <a:rPr lang="en-US" altLang="en-US" sz="2400" dirty="0" smtClean="0"/>
              <a:t>: Study </a:t>
            </a:r>
            <a:r>
              <a:rPr lang="en-US" altLang="en-US" sz="2400" dirty="0"/>
              <a:t>of </a:t>
            </a:r>
            <a:r>
              <a:rPr lang="en-US" altLang="en-US" sz="2400" dirty="0" smtClean="0"/>
              <a:t>Earth. </a:t>
            </a:r>
          </a:p>
          <a:p>
            <a:pPr lvl="2">
              <a:lnSpc>
                <a:spcPct val="90000"/>
              </a:lnSpc>
            </a:pPr>
            <a:r>
              <a:rPr lang="en-US" altLang="en-US" sz="2300" dirty="0" smtClean="0">
                <a:solidFill>
                  <a:srgbClr val="FF0000"/>
                </a:solidFill>
              </a:rPr>
              <a:t>Rocks, minerals, volcanoes, earthquakes, and plate tectonics.</a:t>
            </a:r>
            <a:endParaRPr lang="en-US" altLang="en-US" sz="2300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i="1" u="sng" dirty="0" smtClean="0"/>
              <a:t>Meteorology: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Study of the </a:t>
            </a:r>
            <a:r>
              <a:rPr lang="en-US" altLang="en-US" sz="2400" dirty="0" smtClean="0"/>
              <a:t>weather.</a:t>
            </a:r>
          </a:p>
          <a:p>
            <a:pPr lvl="2">
              <a:lnSpc>
                <a:spcPct val="90000"/>
              </a:lnSpc>
            </a:pPr>
            <a:r>
              <a:rPr lang="en-US" altLang="en-US" sz="2300" dirty="0" smtClean="0">
                <a:solidFill>
                  <a:srgbClr val="FF0000"/>
                </a:solidFill>
              </a:rPr>
              <a:t>Atmosphere, weather, and climate.</a:t>
            </a:r>
            <a:endParaRPr lang="en-US" altLang="en-US" sz="2300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i="1" u="sng" dirty="0" smtClean="0"/>
              <a:t>Oceanography: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Study of the </a:t>
            </a:r>
            <a:r>
              <a:rPr lang="en-US" altLang="en-US" sz="2400" dirty="0" smtClean="0"/>
              <a:t>ocean.</a:t>
            </a:r>
          </a:p>
          <a:p>
            <a:pPr lvl="2">
              <a:lnSpc>
                <a:spcPct val="90000"/>
              </a:lnSpc>
            </a:pPr>
            <a:r>
              <a:rPr lang="en-US" altLang="en-US" sz="2300" dirty="0" smtClean="0">
                <a:solidFill>
                  <a:srgbClr val="FF0000"/>
                </a:solidFill>
              </a:rPr>
              <a:t>Seawater, marine life, bathometry, and ocean floor.</a:t>
            </a:r>
            <a:endParaRPr lang="en-US" alt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orld-memorial.org/WM-Decal/HR/Earth-Dean/NewEarthSu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cation.nationalgeographic.com/media/photos/000/269/26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thegreatcourses.com/media/catalog/product/cache/1/image/800x600/0f396e8a55728e79b48334e699243c07/1/7/1796---base_image_4.1424267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ocuraviajes.com/blog/wp-content/uploads/2013/03/27-lugares-que-habria-que-visitar-antes-de-morir-gran-hoyo-azul-be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1549</TotalTime>
  <Words>1233</Words>
  <Application>Microsoft Office PowerPoint</Application>
  <PresentationFormat>On-screen Show (4:3)</PresentationFormat>
  <Paragraphs>279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 CENA</vt:lpstr>
      <vt:lpstr>Arial</vt:lpstr>
      <vt:lpstr>Calibri</vt:lpstr>
      <vt:lpstr>Century Schoolbook</vt:lpstr>
      <vt:lpstr>Wingdings</vt:lpstr>
      <vt:lpstr>Wingdings 2</vt:lpstr>
      <vt:lpstr>Oriel</vt:lpstr>
      <vt:lpstr>Earth Science: Science Skills</vt:lpstr>
      <vt:lpstr>What is Science?</vt:lpstr>
      <vt:lpstr>Nature of Science </vt:lpstr>
      <vt:lpstr>Four Branches of Science</vt:lpstr>
      <vt:lpstr>EARTH SCIENCE</vt:lpstr>
      <vt:lpstr>PowerPoint Presentation</vt:lpstr>
      <vt:lpstr>PowerPoint Presentation</vt:lpstr>
      <vt:lpstr>PowerPoint Presentation</vt:lpstr>
      <vt:lpstr>PowerPoint Presentation</vt:lpstr>
      <vt:lpstr>A View of Earth</vt:lpstr>
      <vt:lpstr>Scientific Method</vt:lpstr>
      <vt:lpstr>Scientific method</vt:lpstr>
      <vt:lpstr>Scientific method</vt:lpstr>
      <vt:lpstr>Scientific method</vt:lpstr>
      <vt:lpstr>Scientific method</vt:lpstr>
      <vt:lpstr>Scientific Method</vt:lpstr>
      <vt:lpstr>Independent variable</vt:lpstr>
      <vt:lpstr>Dependent variable</vt:lpstr>
      <vt:lpstr>control</vt:lpstr>
      <vt:lpstr>Constants</vt:lpstr>
      <vt:lpstr>Scientific hypothesis</vt:lpstr>
      <vt:lpstr>Scientific theory</vt:lpstr>
      <vt:lpstr>Scientific law</vt:lpstr>
      <vt:lpstr>Scientific Measurements</vt:lpstr>
      <vt:lpstr>International system of units</vt:lpstr>
      <vt:lpstr>International system of units</vt:lpstr>
      <vt:lpstr>International system of units</vt:lpstr>
      <vt:lpstr>Metric Conversion Table</vt:lpstr>
      <vt:lpstr>Presenting scientific data</vt:lpstr>
      <vt:lpstr>Presenting scientific data</vt:lpstr>
      <vt:lpstr>Temperature</vt:lpstr>
      <vt:lpstr>Volume</vt:lpstr>
      <vt:lpstr>Volume</vt:lpstr>
      <vt:lpstr>Mass</vt:lpstr>
      <vt:lpstr>Density</vt:lpstr>
      <vt:lpstr>Density</vt:lpstr>
      <vt:lpstr>Scientific notation</vt:lpstr>
      <vt:lpstr>Scientific Notation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Skills</dc:title>
  <dc:creator>Luke Terenchin</dc:creator>
  <cp:lastModifiedBy>Thomas Britt</cp:lastModifiedBy>
  <cp:revision>127</cp:revision>
  <cp:lastPrinted>2014-01-31T12:04:39Z</cp:lastPrinted>
  <dcterms:created xsi:type="dcterms:W3CDTF">2006-08-16T00:00:00Z</dcterms:created>
  <dcterms:modified xsi:type="dcterms:W3CDTF">2015-08-22T23:00:09Z</dcterms:modified>
</cp:coreProperties>
</file>