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4"/>
  </p:notesMasterIdLst>
  <p:handoutMasterIdLst>
    <p:handoutMasterId r:id="rId45"/>
  </p:handoutMasterIdLst>
  <p:sldIdLst>
    <p:sldId id="256" r:id="rId2"/>
    <p:sldId id="287" r:id="rId3"/>
    <p:sldId id="288" r:id="rId4"/>
    <p:sldId id="306" r:id="rId5"/>
    <p:sldId id="304" r:id="rId6"/>
    <p:sldId id="303" r:id="rId7"/>
    <p:sldId id="305" r:id="rId8"/>
    <p:sldId id="257" r:id="rId9"/>
    <p:sldId id="258" r:id="rId10"/>
    <p:sldId id="259" r:id="rId11"/>
    <p:sldId id="260" r:id="rId12"/>
    <p:sldId id="261" r:id="rId13"/>
    <p:sldId id="262" r:id="rId14"/>
    <p:sldId id="265" r:id="rId15"/>
    <p:sldId id="263" r:id="rId16"/>
    <p:sldId id="264" r:id="rId17"/>
    <p:sldId id="267" r:id="rId18"/>
    <p:sldId id="266" r:id="rId19"/>
    <p:sldId id="268" r:id="rId20"/>
    <p:sldId id="269" r:id="rId21"/>
    <p:sldId id="286" r:id="rId22"/>
    <p:sldId id="271" r:id="rId23"/>
    <p:sldId id="308" r:id="rId24"/>
    <p:sldId id="273" r:id="rId25"/>
    <p:sldId id="274" r:id="rId26"/>
    <p:sldId id="307" r:id="rId27"/>
    <p:sldId id="276" r:id="rId28"/>
    <p:sldId id="277" r:id="rId29"/>
    <p:sldId id="278" r:id="rId30"/>
    <p:sldId id="279" r:id="rId31"/>
    <p:sldId id="280" r:id="rId32"/>
    <p:sldId id="281" r:id="rId33"/>
    <p:sldId id="29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309" r:id="rId4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b="1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FDBEF"/>
    <a:srgbClr val="E3EB95"/>
    <a:srgbClr val="DFA1D9"/>
    <a:srgbClr val="33CCFF"/>
    <a:srgbClr val="CC66FF"/>
    <a:srgbClr val="C23D02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7" autoAdjust="0"/>
    <p:restoredTop sz="94646" autoAdjust="0"/>
  </p:normalViewPr>
  <p:slideViewPr>
    <p:cSldViewPr>
      <p:cViewPr varScale="1">
        <p:scale>
          <a:sx n="106" d="100"/>
          <a:sy n="106" d="100"/>
        </p:scale>
        <p:origin x="12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</a:defRPr>
            </a:lvl1pPr>
          </a:lstStyle>
          <a:p>
            <a:fld id="{703389B2-CF26-4100-B3AC-244C55B0A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506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F42CBB-EA69-484C-BD82-1B1AD9DD2A1E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1DEA59-3226-4CA1-A77E-EA9F1B763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038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i="1" u="sng" smtClean="0"/>
              <a:t>van der Waals' force</a:t>
            </a:r>
            <a:r>
              <a:rPr lang="en-US" altLang="en-US" smtClean="0"/>
              <a:t>: electrostatic interaction of ions between neutral particles. Example is graphite, in between the molecule layers.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E54795-F11D-464C-BEFA-E3E7ABB013C3}" type="slidenum"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3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http://www.youtube.com/watch?v=m55kgyApYrY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5A4C41-D583-4A49-949E-ADDCF156AA89}" type="slidenum"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8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Cubic: Halite, Tetragonal: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D74ED5-7A0B-4115-B4BE-96B6DB360554}" type="slidenum"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2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Hardness Scale: Moh’s Scale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661D7B-D651-40FC-ACF6-444E0B378829}" type="slidenum"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0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Blood diamonds are also known as conflict diamonds.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E83B9A-F88B-43FE-BC0C-C2DC48811575}" type="slidenum"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2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250D0-0EB6-41A9-95B7-A2ABBB3C7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35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AAFBC-371C-47E8-8618-B540F2D1F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27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5DA80-88C3-4C17-B43F-7C7F9901F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52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B3C104-442C-479A-98E6-53F643D24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20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61CFF1-1856-449E-A3BC-2E2C65D1E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6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FF095-9ADE-42C5-8F88-AA30A9590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66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BB8FC-B391-431D-BE99-E20ACC97C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1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32FB2-48B3-4D52-A845-9F20105CED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1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C657A-7442-46F6-B681-F560A42C5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39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8E0AE-F479-4794-92B0-C293CA905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41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27BE6-D54F-4F23-B123-79966F86B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04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136E5-1CA9-40EA-B993-C42F7CE9A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94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6C0C1C1-22A4-4D39-A384-C26301971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71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84217088-6ECA-41DB-BD55-34E7BCD5A6B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4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5" r:id="rId9"/>
    <p:sldLayoutId id="2147483863" r:id="rId10"/>
    <p:sldLayoutId id="2147483864" r:id="rId11"/>
    <p:sldLayoutId id="2147483866" r:id="rId12"/>
    <p:sldLayoutId id="2147483867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lrs.ed.uiuc.edu/students/jwbates/Assess2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hyperlink" Target="http://www.galleries.com/minerals/silicate/beryl/beryl.htm" TargetMode="External"/><Relationship Id="rId12" Type="http://schemas.openxmlformats.org/officeDocument/2006/relationships/hyperlink" Target="javascript:this.close()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hyperlink" Target="http://www.galleries.com/minerals/sulfates/gypsum/gypsum.htm" TargetMode="External"/><Relationship Id="rId15" Type="http://schemas.openxmlformats.org/officeDocument/2006/relationships/image" Target="../media/image20.jpeg"/><Relationship Id="rId10" Type="http://schemas.openxmlformats.org/officeDocument/2006/relationships/image" Target="../media/image17.png"/><Relationship Id="rId4" Type="http://schemas.openxmlformats.org/officeDocument/2006/relationships/image" Target="http://lrs.ed.uiuc.edu/students/jwbates/Assess2.jpg" TargetMode="External"/><Relationship Id="rId9" Type="http://schemas.openxmlformats.org/officeDocument/2006/relationships/hyperlink" Target="http://www.galleries.com/minerals/symmetry/orthorho.htm" TargetMode="External"/><Relationship Id="rId14" Type="http://schemas.openxmlformats.org/officeDocument/2006/relationships/hyperlink" Target="http://www.pitt.edu/~cejones/GeoImages/1Minerals/1IgneousMineralz/Feldspars/KFeldsparColorsSml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abreminerals.com/LargePhoto.php?FILE=specimens/s_imagesD9/N90DD9f.jpg&amp;CODE=N90DD9&amp;NAME=Fluorite%20with%20Quart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uif.stanford.edu/~nickolai/photos/2005/12.21-bristol-valley/1873422-dscf0186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hyperlink" Target="http://www.galleries.com/minerals/sulfates/wulfenit/wulfeni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lleries.com/minerals/carbonat/rhodochr/rhodochr.htm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hyperlink" Target="http://www.galleries.com/minerals/sulfates/gypsum/gypsum.htm" TargetMode="External"/><Relationship Id="rId9" Type="http://schemas.openxmlformats.org/officeDocument/2006/relationships/hyperlink" Target="http://www.galleries.com/minerals/sulfides/galena/galena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6.jpeg"/><Relationship Id="rId3" Type="http://schemas.openxmlformats.org/officeDocument/2006/relationships/image" Target="../media/image50.png"/><Relationship Id="rId7" Type="http://schemas.openxmlformats.org/officeDocument/2006/relationships/image" Target="../media/image42.pn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" Type="http://schemas.openxmlformats.org/officeDocument/2006/relationships/image" Target="../media/image49.jpe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lleries.com/minerals/sulfates/gypsum/gypsum.htm" TargetMode="External"/><Relationship Id="rId11" Type="http://schemas.openxmlformats.org/officeDocument/2006/relationships/image" Target="../media/image54.jpeg"/><Relationship Id="rId5" Type="http://schemas.openxmlformats.org/officeDocument/2006/relationships/image" Target="../media/image51.png"/><Relationship Id="rId15" Type="http://schemas.openxmlformats.org/officeDocument/2006/relationships/image" Target="../media/image58.jpeg"/><Relationship Id="rId10" Type="http://schemas.openxmlformats.org/officeDocument/2006/relationships/hyperlink" Target="http://www.pitt.edu/~cejones/GeoImages/1Minerals/1IgneousMineralz/Quartz/QuartzCrystal.jpg" TargetMode="External"/><Relationship Id="rId4" Type="http://schemas.openxmlformats.org/officeDocument/2006/relationships/hyperlink" Target="http://www.galleries.com/minerals/silicate/sanborni/sanborni.htm" TargetMode="External"/><Relationship Id="rId9" Type="http://schemas.openxmlformats.org/officeDocument/2006/relationships/image" Target="../media/image53.jpeg"/><Relationship Id="rId1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hyperlink" Target="http://search.myway.com/search/redirect.jhtml?qid=9654D08B1FAAD360F9ADBB2EEDC18573&amp;action=pick&amp;pn=1&amp;searchTerm=halite&amp;ptnrS=&amp;st=site&amp;cb=DE&amp;ord=6&amp;redirect=http://resourcescommittee.house.gov/subcommittees/emr/usgsweb/photogallery/index.html" TargetMode="External"/><Relationship Id="rId7" Type="http://schemas.openxmlformats.org/officeDocument/2006/relationships/image" Target="../media/image82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6.jpeg"/><Relationship Id="rId2" Type="http://schemas.openxmlformats.org/officeDocument/2006/relationships/hyperlink" Target="http://images.google.com/imgres?imgurl=http://www.dia-designs.com/amythest.jpg&amp;imgrefurl=http://www.dia-designs.com/amethyst.html&amp;h=240&amp;w=280&amp;sz=21&amp;hl=en&amp;start=4&amp;um=1&amp;tbnid=PL8Do1W1Pe1WRM:&amp;tbnh=98&amp;tbnw=114&amp;prev=/images?q%3Damythest%26um%3D1%26hl%3De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/imgres?imgurl=http://www.palagems.com/Images/gem_news/featured_garnet_57_12.jpg&amp;imgrefurl=http://palagems.com/featured_stones.htm&amp;h=288&amp;w=288&amp;sz=21&amp;hl=en&amp;start=2&amp;um=1&amp;tbnid=EPRfisGQI3CsnM:&amp;tbnh=115&amp;tbnw=115&amp;prev=/images?q%3Dgarnet%26um%3D1%26hl%3Den" TargetMode="External"/><Relationship Id="rId5" Type="http://schemas.openxmlformats.org/officeDocument/2006/relationships/image" Target="../media/image85.jpeg"/><Relationship Id="rId4" Type="http://schemas.openxmlformats.org/officeDocument/2006/relationships/hyperlink" Target="http://images.google.com/imgres?imgurl=http://www.dkimages.com/discover/previews/1052/85018600.JPG&amp;imgrefurl=http://www.dkimages.com/discover/Home/Science/Earth-Sciences/Geology/Gemstones/Cut-Stones/Hexagonal/Beryl/Aquamarine/Aquamarine-01.html&amp;h=768&amp;w=638&amp;sz=99&amp;hl=en&amp;start=7&amp;um=1&amp;tbnid=pPFqWABNbMqjPM:&amp;tbnh=142&amp;tbnw=118&amp;prev=/images?q%3Daquamarine%26um%3D1%26hl%3De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89.jpeg"/><Relationship Id="rId2" Type="http://schemas.openxmlformats.org/officeDocument/2006/relationships/hyperlink" Target="http://images.google.com/imgres?imgurl=http://yaadein.files.wordpress.com/2007/09/da-vinci-diamond.jpg&amp;imgrefurl=http://yaadein.wordpress.com/2007/09/06/it%E2%80%99s-raining-diamonds-hallelujah/&amp;h=308&amp;w=628&amp;sz=112&amp;hl=en&amp;start=2&amp;um=1&amp;tbnid=DG3V-JL_IeprgM:&amp;tbnh=67&amp;tbnw=137&amp;prev=/images?q%3Ddiamond%26um%3D1%26hl%3De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/imgres?imgurl=http://www.gemplayer.com/images/birthstone/alexandrite.jpg&amp;imgrefurl=http://www.gemplayer.com/&amp;h=280&amp;w=280&amp;sz=17&amp;hl=en&amp;start=2&amp;um=1&amp;tbnid=AAsnBAVmtoGV6M:&amp;tbnh=114&amp;tbnw=114&amp;prev=/images?q%3DAlexandrite%26um%3D1%26hl%3Den" TargetMode="External"/><Relationship Id="rId5" Type="http://schemas.openxmlformats.org/officeDocument/2006/relationships/image" Target="../media/image88.jpeg"/><Relationship Id="rId4" Type="http://schemas.openxmlformats.org/officeDocument/2006/relationships/hyperlink" Target="http://images.google.com/imgres?imgurl=http://www.rockcutters.us/cut-images/emerald/emerald-rectangle-columbia.jpg&amp;imgrefurl=http://www.rockcutters.us/gem-info/emerald-columbia.html&amp;h=400&amp;w=400&amp;sz=10&amp;hl=en&amp;start=5&amp;um=1&amp;tbnid=zCSXQT_W7AKJsM:&amp;tbnh=124&amp;tbnw=124&amp;prev=/images?q%3Demerald%26um%3D1%26hl%3Den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hyperlink" Target="http://images.google.com/imgres?imgurl=http://www.astrologicalgem.com/images/sample_ruby.jpg&amp;imgrefurl=http://www.astrologicalgem.com/cva_journal1.htm&amp;h=400&amp;w=320&amp;sz=164&amp;hl=en&amp;start=5&amp;um=1&amp;tbnid=MNLVATREcqKiNM:&amp;tbnh=124&amp;tbnw=99&amp;prev=/images?q%3Druby%26um%3D1%26hl%3De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hyperlink" Target="http://images.google.com/imgres?imgurl=http://www.gemfix.com/images/stones/peridot/peridot%20605.jpg&amp;imgrefurl=http://www.gemfix.com/peridot1.html&amp;h=204&amp;w=203&amp;sz=12&amp;hl=en&amp;start=5&amp;um=1&amp;tbnid=f7EUN7SRAOze-M:&amp;tbnh=105&amp;tbnw=104&amp;prev=/images?q%3Dperidot%26um%3D1%26hl%3Den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5.jpeg"/><Relationship Id="rId2" Type="http://schemas.openxmlformats.org/officeDocument/2006/relationships/hyperlink" Target="http://images.google.com/imgres?imgurl=http://www.gemdata.com/sale/citrine2.jpg&amp;imgrefurl=http://www.gemdata.com/sale/gempics.html&amp;h=540&amp;w=360&amp;sz=33&amp;hl=en&amp;start=10&amp;um=1&amp;tbnid=-9cbPDPxgT5TJM:&amp;tbnh=132&amp;tbnw=88&amp;prev=/images?q%3Dcitrine%26um%3D1%26hl%3De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/imgres?imgurl=http://bp2.blogger.com/_rC5enkVs4IE/RsTFGgpmJ1I/AAAAAAAAAG0/kpB9JpA-gu0/s320/tourmaline3.jpg&amp;imgrefurl=http://gemscollection.blogspot.com/2007_07_01_archive.html&amp;h=320&amp;w=273&amp;sz=13&amp;hl=en&amp;start=15&amp;um=1&amp;tbnid=W0-qzqvrO2FgCM:&amp;tbnh=118&amp;tbnw=101&amp;prev=/images?q%3DTourmaline%26um%3D1%26hl%3Den" TargetMode="External"/><Relationship Id="rId5" Type="http://schemas.openxmlformats.org/officeDocument/2006/relationships/image" Target="../media/image94.jpeg"/><Relationship Id="rId4" Type="http://schemas.openxmlformats.org/officeDocument/2006/relationships/hyperlink" Target="http://images.google.com/imgres?imgurl=http://tanzanite-invest.com/smallimages/thumb3745cb2369be6f8.jpg&amp;imgrefurl=http://tanzanite-invest.com/products.php?pid%3D3&amp;h=450&amp;w=450&amp;sz=133&amp;hl=en&amp;start=4&amp;um=1&amp;tbnid=LmR5JTQ-xJem6M:&amp;tbnh=127&amp;tbnw=127&amp;prev=/images?q%3Dtanzanite%26um%3D1%26hl%3Den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cbwww.unibe.ch/groups/guedel/research/hug_cry_movi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cs typeface="Times New Roman" panose="02020603050405020304" pitchFamily="18" charset="0"/>
              </a:rPr>
              <a:t>		</a:t>
            </a:r>
            <a:r>
              <a:rPr lang="en-US" altLang="en-US" sz="6000" b="1" smtClean="0">
                <a:latin typeface="PosterBodoni BT" pitchFamily="18" charset="0"/>
                <a:cs typeface="Times New Roman" panose="02020603050405020304" pitchFamily="18" charset="0"/>
              </a:rPr>
              <a:t>	   Minerals</a:t>
            </a:r>
            <a:r>
              <a:rPr lang="en-US" altLang="en-US" smtClean="0">
                <a:cs typeface="Trebuchet MS" panose="020B0603020202020204" pitchFamily="34" charset="0"/>
              </a:rPr>
              <a:t> 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63500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cs typeface="Times New Roman" panose="02020603050405020304" pitchFamily="18" charset="0"/>
              </a:rPr>
              <a:t>Crystal Systems</a:t>
            </a:r>
            <a:r>
              <a:rPr lang="en-US" altLang="en-US" b="1" smtClean="0">
                <a:cs typeface="Trebuchet MS" panose="020B0603020202020204" pitchFamily="34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712788"/>
            <a:ext cx="9067800" cy="4876800"/>
          </a:xfrm>
        </p:spPr>
        <p:txBody>
          <a:bodyPr/>
          <a:lstStyle/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600" i="1" dirty="0" smtClean="0">
                <a:cs typeface="Times New Roman" panose="02020603050405020304" pitchFamily="18" charset="0"/>
              </a:rPr>
              <a:t>Cubic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 – (Ex. </a:t>
            </a:r>
            <a:r>
              <a:rPr lang="en-US" altLang="en-US" sz="2600" i="1" u="sng" dirty="0" smtClean="0">
                <a:cs typeface="Times New Roman" panose="02020603050405020304" pitchFamily="18" charset="0"/>
              </a:rPr>
              <a:t>Halite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 - rock salt)</a:t>
            </a:r>
          </a:p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600" i="1" dirty="0" smtClean="0">
                <a:cs typeface="Times New Roman" panose="02020603050405020304" pitchFamily="18" charset="0"/>
              </a:rPr>
              <a:t>Tetragonal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 – </a:t>
            </a:r>
            <a:r>
              <a:rPr lang="en-US" altLang="en-US" sz="26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(Ex. </a:t>
            </a:r>
            <a:r>
              <a:rPr lang="en-US" altLang="en-US" sz="2600" i="1" u="sng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Wulfenite</a:t>
            </a:r>
            <a:r>
              <a:rPr lang="en-US" altLang="en-US" sz="26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:  yellow lead ore) </a:t>
            </a:r>
          </a:p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600" i="1" dirty="0" smtClean="0">
                <a:cs typeface="Times New Roman" panose="02020603050405020304" pitchFamily="18" charset="0"/>
              </a:rPr>
              <a:t>Hexagonal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 – (Ex. </a:t>
            </a:r>
            <a:r>
              <a:rPr lang="en-US" altLang="en-US" sz="2600" i="1" u="sng" dirty="0" smtClean="0">
                <a:cs typeface="Times New Roman" panose="02020603050405020304" pitchFamily="18" charset="0"/>
              </a:rPr>
              <a:t>Corundum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: rubies, sapphires) </a:t>
            </a:r>
          </a:p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600" i="1" dirty="0" smtClean="0">
                <a:cs typeface="Times New Roman" panose="02020603050405020304" pitchFamily="18" charset="0"/>
              </a:rPr>
              <a:t>Orthorhombic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 – </a:t>
            </a:r>
            <a:r>
              <a:rPr lang="en-US" altLang="en-US" sz="26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(Ex. </a:t>
            </a:r>
            <a:r>
              <a:rPr lang="en-US" altLang="en-US" sz="2600" i="1" u="sng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Topaz</a:t>
            </a:r>
            <a:r>
              <a:rPr lang="en-US" altLang="en-US" sz="26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: gem)</a:t>
            </a:r>
          </a:p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600" i="1" dirty="0" smtClean="0">
                <a:cs typeface="Times New Roman" panose="02020603050405020304" pitchFamily="18" charset="0"/>
              </a:rPr>
              <a:t>Monoclinic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 – (Ex. </a:t>
            </a:r>
            <a:r>
              <a:rPr lang="en-US" altLang="en-US" sz="2600" i="1" u="sng" dirty="0" smtClean="0">
                <a:cs typeface="Times New Roman" panose="02020603050405020304" pitchFamily="18" charset="0"/>
              </a:rPr>
              <a:t>Gypsum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: drywall)</a:t>
            </a:r>
          </a:p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600" i="1" dirty="0" smtClean="0">
                <a:cs typeface="Times New Roman" panose="02020603050405020304" pitchFamily="18" charset="0"/>
              </a:rPr>
              <a:t>Triclinic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 – </a:t>
            </a:r>
            <a:r>
              <a:rPr lang="en-US" altLang="en-US" sz="26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(Ex. </a:t>
            </a:r>
            <a:r>
              <a:rPr lang="en-US" altLang="en-US" sz="2600" i="1" u="sng" dirty="0" err="1" smtClean="0">
                <a:solidFill>
                  <a:srgbClr val="FFC000"/>
                </a:solidFill>
                <a:cs typeface="Times New Roman" panose="02020603050405020304" pitchFamily="18" charset="0"/>
              </a:rPr>
              <a:t>Albite</a:t>
            </a:r>
            <a:r>
              <a:rPr lang="en-US" altLang="en-US" sz="26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: a type of feldspar) </a:t>
            </a:r>
            <a:r>
              <a:rPr lang="en-US" altLang="en-US" sz="2600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800350" y="2938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Picture 4" descr="http://lrs.ed.uiuc.edu/students/jwbates/Assess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62525"/>
            <a:ext cx="66294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lrs.ed.uiuc.edu/students/jwbates/Assess2.jpg"/>
          <p:cNvPicPr>
            <a:picLocks noGrp="1" noChangeAspect="1" noChangeArrowheads="1"/>
          </p:cNvPicPr>
          <p:nvPr>
            <p:ph type="title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8" y="304800"/>
            <a:ext cx="8770937" cy="1752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7" descr="5t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20thc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3365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 descr="Tanzanit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267200"/>
            <a:ext cx="17700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7" descr="rc3m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150812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9" descr="scapolite336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20"/>
          <p:cNvSpPr>
            <a:spLocks noChangeArrowheads="1"/>
          </p:cNvSpPr>
          <p:nvPr/>
        </p:nvSpPr>
        <p:spPr bwMode="auto">
          <a:xfrm>
            <a:off x="0" y="-4767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Rectangle 21"/>
          <p:cNvSpPr>
            <a:spLocks noChangeArrowheads="1"/>
          </p:cNvSpPr>
          <p:nvPr/>
        </p:nvSpPr>
        <p:spPr bwMode="auto">
          <a:xfrm>
            <a:off x="1981200" y="-4767263"/>
            <a:ext cx="518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70" name="Picture 23" descr="KFeldsparColorsSml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671763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Line 31"/>
          <p:cNvSpPr>
            <a:spLocks noChangeShapeType="1"/>
          </p:cNvSpPr>
          <p:nvPr/>
        </p:nvSpPr>
        <p:spPr bwMode="auto">
          <a:xfrm>
            <a:off x="2057400" y="1981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32"/>
          <p:cNvSpPr>
            <a:spLocks noChangeShapeType="1"/>
          </p:cNvSpPr>
          <p:nvPr/>
        </p:nvSpPr>
        <p:spPr bwMode="auto">
          <a:xfrm>
            <a:off x="4876800" y="2095500"/>
            <a:ext cx="0" cy="209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33"/>
          <p:cNvSpPr>
            <a:spLocks noChangeShapeType="1"/>
          </p:cNvSpPr>
          <p:nvPr/>
        </p:nvSpPr>
        <p:spPr bwMode="auto">
          <a:xfrm>
            <a:off x="7924800" y="2057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34"/>
          <p:cNvSpPr>
            <a:spLocks noChangeShapeType="1"/>
          </p:cNvSpPr>
          <p:nvPr/>
        </p:nvSpPr>
        <p:spPr bwMode="auto">
          <a:xfrm>
            <a:off x="457200" y="205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35"/>
          <p:cNvSpPr>
            <a:spLocks noChangeShapeType="1"/>
          </p:cNvSpPr>
          <p:nvPr/>
        </p:nvSpPr>
        <p:spPr bwMode="auto">
          <a:xfrm>
            <a:off x="33528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36"/>
          <p:cNvSpPr>
            <a:spLocks noChangeShapeType="1"/>
          </p:cNvSpPr>
          <p:nvPr/>
        </p:nvSpPr>
        <p:spPr bwMode="auto">
          <a:xfrm>
            <a:off x="6248400" y="205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Fluorite with Quartz.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1600200"/>
            <a:ext cx="3246437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04800"/>
            <a:ext cx="7124700" cy="9239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Mineral Formation</a:t>
            </a:r>
            <a:endParaRPr lang="en-US" altLang="en-US" smtClean="0">
              <a:cs typeface="Trebuchet MS" panose="020B0603020202020204" pitchFamily="34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0" y="1857375"/>
            <a:ext cx="5611813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cs typeface="Times New Roman" panose="02020603050405020304" pitchFamily="18" charset="0"/>
              </a:rPr>
              <a:t>Cooling of magma </a:t>
            </a:r>
          </a:p>
          <a:p>
            <a:pPr marL="990600" lvl="1" indent="-533400" eaLnBrk="1" hangingPunct="1"/>
            <a:r>
              <a:rPr lang="en-US" altLang="en-US" sz="2800" smtClean="0">
                <a:cs typeface="Times New Roman" panose="02020603050405020304" pitchFamily="18" charset="0"/>
              </a:rPr>
              <a:t>Fast cooling produces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800" smtClean="0">
                <a:cs typeface="Times New Roman" panose="02020603050405020304" pitchFamily="18" charset="0"/>
              </a:rPr>
              <a:t>	</a:t>
            </a:r>
            <a:r>
              <a:rPr lang="en-US" altLang="en-US" sz="2800" u="sng" smtClean="0">
                <a:cs typeface="Times New Roman" panose="02020603050405020304" pitchFamily="18" charset="0"/>
              </a:rPr>
              <a:t>small</a:t>
            </a:r>
            <a:r>
              <a:rPr lang="en-US" altLang="en-US" sz="2800" smtClean="0">
                <a:cs typeface="Times New Roman" panose="02020603050405020304" pitchFamily="18" charset="0"/>
              </a:rPr>
              <a:t> crystals (grains).</a:t>
            </a:r>
          </a:p>
          <a:p>
            <a:pPr marL="990600" lvl="1" indent="-533400" eaLnBrk="1" hangingPunct="1">
              <a:buFontTx/>
              <a:buNone/>
            </a:pPr>
            <a:endParaRPr lang="en-US" altLang="en-US" sz="2800" smtClean="0">
              <a:cs typeface="Times New Roman" panose="02020603050405020304" pitchFamily="18" charset="0"/>
            </a:endParaRPr>
          </a:p>
          <a:p>
            <a:pPr marL="990600" lvl="1" indent="-533400" eaLnBrk="1" hangingPunct="1"/>
            <a:r>
              <a:rPr lang="en-US" altLang="en-US" sz="2800" smtClean="0">
                <a:cs typeface="Times New Roman" panose="02020603050405020304" pitchFamily="18" charset="0"/>
              </a:rPr>
              <a:t>Slow cooling produces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800" smtClean="0">
                <a:cs typeface="Times New Roman" panose="02020603050405020304" pitchFamily="18" charset="0"/>
              </a:rPr>
              <a:t>	</a:t>
            </a:r>
            <a:r>
              <a:rPr lang="en-US" altLang="en-US" sz="2800" u="sng" smtClean="0">
                <a:cs typeface="Times New Roman" panose="02020603050405020304" pitchFamily="18" charset="0"/>
              </a:rPr>
              <a:t>large</a:t>
            </a:r>
            <a:r>
              <a:rPr lang="en-US" altLang="en-US" sz="2800" smtClean="0">
                <a:cs typeface="Times New Roman" panose="02020603050405020304" pitchFamily="18" charset="0"/>
              </a:rPr>
              <a:t> crystals (grains).</a:t>
            </a:r>
          </a:p>
          <a:p>
            <a:pPr marL="990600" lvl="1" indent="-533400" eaLnBrk="1" hangingPunct="1">
              <a:buFontTx/>
              <a:buNone/>
            </a:pPr>
            <a:endParaRPr lang="en-US" altLang="en-US" sz="2800" smtClean="0">
              <a:cs typeface="Times New Roman" panose="02020603050405020304" pitchFamily="18" charset="0"/>
            </a:endParaRPr>
          </a:p>
          <a:p>
            <a:pPr marL="990600" lvl="1" indent="-533400" eaLnBrk="1" hangingPunct="1">
              <a:buFontTx/>
              <a:buNone/>
            </a:pPr>
            <a:endParaRPr lang="en-US" altLang="en-US" sz="2400" smtClean="0">
              <a:cs typeface="Times New Roman" panose="02020603050405020304" pitchFamily="18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1820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0" y="433546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i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0" i="0">
              <a:latin typeface="Times New Roman" panose="02020603050405020304" pitchFamily="18" charset="0"/>
            </a:endParaRPr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4759325" y="2743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2" name="Picture 13" descr="bigquar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3886200"/>
            <a:ext cx="32464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59325" y="4572000"/>
            <a:ext cx="8715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763000" cy="5067300"/>
          </a:xfrm>
        </p:spPr>
        <p:txBody>
          <a:bodyPr anchor="t"/>
          <a:lstStyle/>
          <a:p>
            <a:pPr marL="990600" lvl="1" indent="-533400" eaLnBrk="1" hangingPunct="1">
              <a:buFontTx/>
              <a:buAutoNum type="arabicPeriod" startAt="2"/>
            </a:pPr>
            <a:r>
              <a:rPr lang="en-US" altLang="en-US" sz="2600" i="1" u="sng" smtClean="0">
                <a:cs typeface="Times New Roman" panose="02020603050405020304" pitchFamily="18" charset="0"/>
              </a:rPr>
              <a:t>Precipitation</a:t>
            </a:r>
            <a:r>
              <a:rPr lang="en-US" altLang="en-US" sz="2600" smtClean="0">
                <a:cs typeface="Times New Roman" panose="02020603050405020304" pitchFamily="18" charset="0"/>
              </a:rPr>
              <a:t>: Liquid evaporates leaving behind solids.</a:t>
            </a:r>
          </a:p>
          <a:p>
            <a:pPr marL="1390650" lvl="2" indent="-533400" eaLnBrk="1" hangingPunct="1"/>
            <a:r>
              <a:rPr lang="en-US" altLang="en-US" sz="2200" smtClean="0">
                <a:cs typeface="Times New Roman" panose="02020603050405020304" pitchFamily="18" charset="0"/>
              </a:rPr>
              <a:t>Solids are known as precipitates.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127375" y="2246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127375" y="2246313"/>
            <a:ext cx="52689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3" name="Picture 7" descr="3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260600"/>
            <a:ext cx="23622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5410200" y="4164013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</a:rPr>
              <a:t>     </a:t>
            </a:r>
            <a:r>
              <a:rPr lang="en-US" altLang="en-US" sz="2400" b="0">
                <a:latin typeface="Times New Roman" panose="02020603050405020304" pitchFamily="18" charset="0"/>
              </a:rPr>
              <a:t>Calcite in caves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609600" y="4918075"/>
            <a:ext cx="3527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</a:rPr>
              <a:t>   </a:t>
            </a:r>
            <a:r>
              <a:rPr lang="en-US" altLang="en-US" sz="2400" b="0">
                <a:latin typeface="Times New Roman" panose="02020603050405020304" pitchFamily="18" charset="0"/>
              </a:rPr>
              <a:t>Bristol Dry Salt Lake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pic>
        <p:nvPicPr>
          <p:cNvPr id="17416" name="Picture 13" descr="medium~1873422-dscf018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586038"/>
            <a:ext cx="310832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5" descr="salt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41850"/>
            <a:ext cx="38862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Line 16"/>
          <p:cNvSpPr>
            <a:spLocks noChangeShapeType="1"/>
          </p:cNvSpPr>
          <p:nvPr/>
        </p:nvSpPr>
        <p:spPr bwMode="auto">
          <a:xfrm flipV="1">
            <a:off x="4191000" y="5867400"/>
            <a:ext cx="2971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Text Box 17"/>
          <p:cNvSpPr txBox="1">
            <a:spLocks noChangeArrowheads="1"/>
          </p:cNvSpPr>
          <p:nvPr/>
        </p:nvSpPr>
        <p:spPr bwMode="auto">
          <a:xfrm>
            <a:off x="822325" y="5908675"/>
            <a:ext cx="3363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Road salt left behind from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evaporated salt water</a:t>
            </a:r>
          </a:p>
        </p:txBody>
      </p:sp>
      <p:sp>
        <p:nvSpPr>
          <p:cNvPr id="17420" name="Rectangle 2"/>
          <p:cNvSpPr>
            <a:spLocks noGrp="1" noChangeArrowheads="1"/>
          </p:cNvSpPr>
          <p:nvPr>
            <p:ph type="title"/>
          </p:nvPr>
        </p:nvSpPr>
        <p:spPr>
          <a:xfrm>
            <a:off x="587375" y="76200"/>
            <a:ext cx="7124700" cy="9239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Mineral Formation</a:t>
            </a:r>
            <a:endParaRPr lang="en-US" altLang="en-US" smtClean="0">
              <a:cs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124700" cy="9239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rebuchet MS" panose="020B0603020202020204" pitchFamily="34" charset="0"/>
              </a:rPr>
              <a:t>Mineral Formation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33525"/>
            <a:ext cx="8534400" cy="4052888"/>
          </a:xfrm>
        </p:spPr>
        <p:txBody>
          <a:bodyPr anchor="t"/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altLang="en-US" sz="2600" smtClean="0"/>
              <a:t>Pressure and Temperature</a:t>
            </a:r>
          </a:p>
          <a:p>
            <a:pPr lvl="1" eaLnBrk="1" hangingPunct="1"/>
            <a:r>
              <a:rPr lang="en-US" altLang="en-US" sz="2400" smtClean="0"/>
              <a:t>Changes in temperature and pressure can cause minerals to recrystallize. </a:t>
            </a:r>
          </a:p>
          <a:p>
            <a:pPr lvl="1" eaLnBrk="1" hangingPunct="1"/>
            <a:r>
              <a:rPr lang="en-US" altLang="en-US" sz="2400" smtClean="0"/>
              <a:t>Ex. talc &amp; muscovite</a:t>
            </a:r>
          </a:p>
          <a:p>
            <a:pPr marL="609600" indent="-609600" eaLnBrk="1" hangingPunct="1">
              <a:buFontTx/>
              <a:buAutoNum type="arabicPeriod" startAt="3"/>
            </a:pPr>
            <a:r>
              <a:rPr lang="en-US" altLang="en-US" sz="2600" smtClean="0"/>
              <a:t>Hydrothermal Solution</a:t>
            </a:r>
          </a:p>
          <a:p>
            <a:pPr lvl="1" eaLnBrk="1" hangingPunct="1"/>
            <a:r>
              <a:rPr lang="en-US" altLang="en-US" sz="2400" smtClean="0"/>
              <a:t>Hot solutions come in contact with existing minerals.  </a:t>
            </a:r>
          </a:p>
          <a:p>
            <a:pPr lvl="1" eaLnBrk="1" hangingPunct="1"/>
            <a:r>
              <a:rPr lang="en-US" altLang="en-US" sz="2400" smtClean="0"/>
              <a:t>Ex. some quartz &amp; sulfur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736850" y="-1179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437" name="Group 11"/>
          <p:cNvGrpSpPr>
            <a:grpSpLocks/>
          </p:cNvGrpSpPr>
          <p:nvPr/>
        </p:nvGrpSpPr>
        <p:grpSpPr bwMode="auto">
          <a:xfrm>
            <a:off x="2736850" y="-1179513"/>
            <a:ext cx="3670300" cy="1160463"/>
            <a:chOff x="0" y="731"/>
            <a:chExt cx="2312" cy="731"/>
          </a:xfrm>
        </p:grpSpPr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0" y="731"/>
              <a:ext cx="1451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8440" name="Group 10"/>
            <p:cNvGrpSpPr>
              <a:grpSpLocks/>
            </p:cNvGrpSpPr>
            <p:nvPr/>
          </p:nvGrpSpPr>
          <p:grpSpPr bwMode="auto">
            <a:xfrm>
              <a:off x="0" y="731"/>
              <a:ext cx="2312" cy="0"/>
              <a:chOff x="0" y="4129"/>
              <a:chExt cx="2312" cy="0"/>
            </a:xfrm>
          </p:grpSpPr>
          <p:sp>
            <p:nvSpPr>
              <p:cNvPr id="18441" name="Rectangle 6"/>
              <p:cNvSpPr>
                <a:spLocks noChangeArrowheads="1"/>
              </p:cNvSpPr>
              <p:nvPr/>
            </p:nvSpPr>
            <p:spPr bwMode="auto">
              <a:xfrm>
                <a:off x="0" y="4129"/>
                <a:ext cx="2312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42" name="Rectangle 7"/>
              <p:cNvSpPr>
                <a:spLocks noChangeArrowheads="1"/>
              </p:cNvSpPr>
              <p:nvPr/>
            </p:nvSpPr>
            <p:spPr bwMode="auto">
              <a:xfrm>
                <a:off x="0" y="4129"/>
                <a:ext cx="2312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18438" name="Picture 9" descr="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6875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SiO%20tetrahed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659188"/>
            <a:ext cx="23241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124700" cy="9239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Mineral Composition Groups</a:t>
            </a:r>
            <a:r>
              <a:rPr lang="en-US" altLang="en-US" smtClean="0">
                <a:cs typeface="Trebuchet MS" panose="020B0603020202020204" pitchFamily="34" charset="0"/>
              </a:rPr>
              <a:t>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534400" cy="1752600"/>
          </a:xfrm>
        </p:spPr>
        <p:txBody>
          <a:bodyPr anchor="t"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sz="2600" smtClean="0">
                <a:cs typeface="Times New Roman" panose="02020603050405020304" pitchFamily="18" charset="0"/>
              </a:rPr>
              <a:t>A) </a:t>
            </a:r>
            <a:r>
              <a:rPr lang="en-US" altLang="en-US" sz="2600" i="1" u="sng" smtClean="0">
                <a:cs typeface="Times New Roman" panose="02020603050405020304" pitchFamily="18" charset="0"/>
              </a:rPr>
              <a:t>Silicates:</a:t>
            </a:r>
            <a:r>
              <a:rPr lang="en-US" altLang="en-US" sz="2600" smtClean="0">
                <a:cs typeface="Times New Roman" panose="02020603050405020304" pitchFamily="18" charset="0"/>
              </a:rPr>
              <a:t> Minerals with silicon-oxygen tetrahedron as their basic structure.</a:t>
            </a:r>
          </a:p>
          <a:p>
            <a:pPr lvl="1" eaLnBrk="1" hangingPunct="1"/>
            <a:r>
              <a:rPr lang="en-US" altLang="en-US" sz="2400" smtClean="0">
                <a:cs typeface="Times New Roman" panose="02020603050405020304" pitchFamily="18" charset="0"/>
              </a:rPr>
              <a:t>Ex. Quartz, Feldspar</a:t>
            </a:r>
          </a:p>
          <a:p>
            <a:pPr lvl="1" eaLnBrk="1" hangingPunct="1"/>
            <a:r>
              <a:rPr lang="en-US" altLang="en-US" sz="2400" smtClean="0">
                <a:cs typeface="Times New Roman" panose="02020603050405020304" pitchFamily="18" charset="0"/>
              </a:rPr>
              <a:t>Largest mineral group on Earth.</a:t>
            </a:r>
            <a:endParaRPr lang="en-US" altLang="en-US" sz="2400" smtClean="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149475" y="8120063"/>
            <a:ext cx="5357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2" name="Picture 6" descr="forste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17913"/>
            <a:ext cx="25146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6400800" y="2971800"/>
            <a:ext cx="6096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4" name="Picture 9" descr="quar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657600"/>
            <a:ext cx="41148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ElementsInEarthsC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C000"/>
                </a:solidFill>
                <a:cs typeface="Trebuchet MS" panose="020B0603020202020204" pitchFamily="34" charset="0"/>
              </a:rPr>
              <a:t>The largest group, the Silicates, have Silicon and Oxygen.</a:t>
            </a: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7543800" y="1295400"/>
            <a:ext cx="7620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 flipH="1">
            <a:off x="5334000" y="4953000"/>
            <a:ext cx="2971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H="1">
            <a:off x="6324600" y="4953000"/>
            <a:ext cx="1981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76275" y="1127125"/>
            <a:ext cx="7772400" cy="2133600"/>
          </a:xfrm>
        </p:spPr>
        <p:txBody>
          <a:bodyPr anchor="t"/>
          <a:lstStyle/>
          <a:p>
            <a:pPr eaLnBrk="1" hangingPunct="1">
              <a:buFontTx/>
              <a:buNone/>
            </a:pPr>
            <a:r>
              <a:rPr lang="en-US" alt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altLang="en-US" sz="2600" i="1" u="sng" smtClean="0">
                <a:latin typeface="Arial" panose="020B0604020202020204" pitchFamily="34" charset="0"/>
                <a:cs typeface="Arial" panose="020B0604020202020204" pitchFamily="34" charset="0"/>
              </a:rPr>
              <a:t>Carbonates</a:t>
            </a:r>
            <a:r>
              <a:rPr lang="en-US" altLang="en-US" sz="2600" i="1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Contain carbon, oxygen, and one more metallic element.</a:t>
            </a:r>
          </a:p>
          <a:p>
            <a:pPr lvl="1" eaLnBrk="1" hangingPunct="1"/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Basic unit is carbonate ion (CO</a:t>
            </a:r>
            <a:r>
              <a:rPr lang="en-US" altLang="en-US" sz="2400" baseline="-30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combined with Ca, Mg, Fe, Cu, etc.</a:t>
            </a:r>
          </a:p>
          <a:p>
            <a:pPr lvl="2" eaLnBrk="1" hangingPunct="1"/>
            <a:r>
              <a:rPr lang="en-US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Fizzes on contact with acid.</a:t>
            </a:r>
          </a:p>
          <a:p>
            <a:pPr lvl="1" eaLnBrk="1" hangingPunct="1"/>
            <a:r>
              <a:rPr lang="en-US" altLang="en-US" sz="240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largest composition group on Earth.</a:t>
            </a:r>
            <a:endParaRPr lang="en-US" altLang="en-US" sz="2400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sz="2600" smtClean="0"/>
          </a:p>
        </p:txBody>
      </p:sp>
      <p:pic>
        <p:nvPicPr>
          <p:cNvPr id="21507" name="Picture 5" descr="Calci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t="5061" r="14955" b="12041"/>
          <a:stretch>
            <a:fillRect/>
          </a:stretch>
        </p:blipFill>
        <p:spPr bwMode="auto">
          <a:xfrm>
            <a:off x="1160463" y="3949700"/>
            <a:ext cx="2646362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Dolom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1382" r="19836" b="16898"/>
          <a:stretch>
            <a:fillRect/>
          </a:stretch>
        </p:blipFill>
        <p:spPr bwMode="auto">
          <a:xfrm>
            <a:off x="5835650" y="3902075"/>
            <a:ext cx="23939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828800" y="6396038"/>
            <a:ext cx="1614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Ca[CO</a:t>
            </a:r>
            <a:r>
              <a:rPr lang="en-US" altLang="en-US" sz="2400" b="0" i="0" baseline="-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6007100" y="6291263"/>
            <a:ext cx="222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CaMg[CO</a:t>
            </a:r>
            <a:r>
              <a:rPr lang="en-US" altLang="en-US" sz="2400" b="0" i="0" baseline="-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altLang="en-US" sz="2400" b="0" i="0" baseline="-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124700" cy="9239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Carbonates</a:t>
            </a:r>
            <a:endParaRPr lang="en-US" altLang="en-US" smtClean="0">
              <a:cs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Corund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t="4572" r="15147" b="20000"/>
          <a:stretch>
            <a:fillRect/>
          </a:stretch>
        </p:blipFill>
        <p:spPr bwMode="auto">
          <a:xfrm>
            <a:off x="6273800" y="3749675"/>
            <a:ext cx="26447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Hemat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3" t="7272" r="27779" b="14461"/>
          <a:stretch>
            <a:fillRect/>
          </a:stretch>
        </p:blipFill>
        <p:spPr bwMode="auto">
          <a:xfrm>
            <a:off x="239713" y="3711575"/>
            <a:ext cx="19589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772400" cy="1219200"/>
          </a:xfrm>
        </p:spPr>
        <p:txBody>
          <a:bodyPr anchor="t"/>
          <a:lstStyle/>
          <a:p>
            <a:pPr eaLnBrk="1" hangingPunct="1">
              <a:buFontTx/>
              <a:buNone/>
            </a:pPr>
            <a:r>
              <a:rPr lang="en-US" alt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altLang="en-US" sz="2600" i="1" u="sng" smtClean="0">
                <a:latin typeface="Arial" panose="020B0604020202020204" pitchFamily="34" charset="0"/>
                <a:cs typeface="Arial" panose="020B0604020202020204" pitchFamily="34" charset="0"/>
              </a:rPr>
              <a:t>Oxides</a:t>
            </a:r>
            <a:r>
              <a:rPr lang="en-US" altLang="en-US" sz="2600" i="1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Compounds made of oxygen (O) and a metal or other ion</a:t>
            </a:r>
            <a:r>
              <a:rPr lang="en-US" altLang="en-US" sz="2600" smtClean="0"/>
              <a:t>.</a:t>
            </a:r>
          </a:p>
          <a:p>
            <a:pPr lvl="1" eaLnBrk="1" hangingPunct="1"/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Ex. Hematite, Magnetite, Corundum</a:t>
            </a:r>
          </a:p>
        </p:txBody>
      </p:sp>
      <p:pic>
        <p:nvPicPr>
          <p:cNvPr id="22533" name="Picture 7" descr="Magnet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4572" r="15710" b="17149"/>
          <a:stretch>
            <a:fillRect/>
          </a:stretch>
        </p:blipFill>
        <p:spPr bwMode="auto">
          <a:xfrm>
            <a:off x="3146425" y="3749675"/>
            <a:ext cx="2525713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3581400" y="6181725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FeFe</a:t>
            </a:r>
            <a:r>
              <a:rPr lang="en-US" altLang="en-US" sz="2400" b="0" i="0" baseline="-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b="0" i="0" u="sng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="0" i="0" baseline="-30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6940550" y="6172200"/>
            <a:ext cx="13112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altLang="en-US" sz="2400" b="0" i="0" baseline="-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b="0" i="0" u="sng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="0" i="0" baseline="-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2400" b="0" i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Text Box 13"/>
          <p:cNvSpPr txBox="1">
            <a:spLocks noChangeArrowheads="1"/>
          </p:cNvSpPr>
          <p:nvPr/>
        </p:nvSpPr>
        <p:spPr bwMode="auto">
          <a:xfrm>
            <a:off x="609600" y="6176963"/>
            <a:ext cx="1219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altLang="en-US" sz="2400" b="0" i="0" baseline="-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b="0" i="0" u="sng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="0" i="0" baseline="-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24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124700" cy="9239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Mineral Composition Groups</a:t>
            </a:r>
            <a:r>
              <a:rPr lang="en-US" altLang="en-US" smtClean="0">
                <a:cs typeface="Trebuchet MS" panose="020B0603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7772400" cy="1828800"/>
          </a:xfrm>
        </p:spPr>
        <p:txBody>
          <a:bodyPr anchor="t"/>
          <a:lstStyle/>
          <a:p>
            <a:pPr eaLnBrk="1" hangingPunct="1">
              <a:buFontTx/>
              <a:buNone/>
            </a:pPr>
            <a:r>
              <a:rPr lang="en-US" alt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altLang="en-US" sz="2600" i="1" u="sng" smtClean="0">
                <a:latin typeface="Arial" panose="020B0604020202020204" pitchFamily="34" charset="0"/>
                <a:cs typeface="Arial" panose="020B0604020202020204" pitchFamily="34" charset="0"/>
              </a:rPr>
              <a:t>Sulfides and Sulfates</a:t>
            </a:r>
            <a:r>
              <a:rPr lang="en-US" altLang="en-US" sz="2600" i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 Combinations of one or more metals with sulfur (S).</a:t>
            </a:r>
            <a:endParaRPr lang="en-US" altLang="en-US" sz="2600" smtClean="0"/>
          </a:p>
          <a:p>
            <a:pPr eaLnBrk="1" hangingPunct="1"/>
            <a:endParaRPr lang="en-US" altLang="en-US" smtClean="0"/>
          </a:p>
        </p:txBody>
      </p:sp>
      <p:pic>
        <p:nvPicPr>
          <p:cNvPr id="23555" name="Picture 5" descr="Ga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4910" r="16370" b="6380"/>
          <a:stretch>
            <a:fillRect/>
          </a:stretch>
        </p:blipFill>
        <p:spPr bwMode="auto">
          <a:xfrm>
            <a:off x="1074738" y="2514600"/>
            <a:ext cx="20574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Py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t="4916" r="10893" b="5684"/>
          <a:stretch>
            <a:fillRect/>
          </a:stretch>
        </p:blipFill>
        <p:spPr bwMode="auto">
          <a:xfrm>
            <a:off x="4953000" y="3209925"/>
            <a:ext cx="32654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6248400" y="6248400"/>
            <a:ext cx="1387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   Fe</a:t>
            </a:r>
            <a:r>
              <a:rPr lang="en-US" altLang="en-US" sz="2400" b="0" i="0" u="sng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400" b="0" i="0" baseline="-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4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1600200" y="6253163"/>
            <a:ext cx="100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</a:rPr>
              <a:t>  Pb</a:t>
            </a:r>
            <a:r>
              <a:rPr lang="en-US" altLang="en-US" sz="2400" b="0" i="0" u="sng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124700" cy="9239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Mineral Composition Groups</a:t>
            </a:r>
            <a:r>
              <a:rPr lang="en-US" altLang="en-US" smtClean="0">
                <a:cs typeface="Trebuchet MS" panose="020B0603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24700" cy="923925"/>
          </a:xfrm>
        </p:spPr>
        <p:txBody>
          <a:bodyPr anchor="t"/>
          <a:lstStyle/>
          <a:p>
            <a:pPr eaLnBrk="1" hangingPunct="1"/>
            <a:r>
              <a:rPr lang="en-US" altLang="en-US" smtClean="0">
                <a:cs typeface="Trebuchet MS" panose="020B0603020202020204" pitchFamily="34" charset="0"/>
              </a:rPr>
              <a:t>Elements and the Periodic Table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84263"/>
            <a:ext cx="8763000" cy="4054475"/>
          </a:xfrm>
        </p:spPr>
        <p:txBody>
          <a:bodyPr anchor="t"/>
          <a:lstStyle/>
          <a:p>
            <a:pPr eaLnBrk="1" hangingPunct="1"/>
            <a:r>
              <a:rPr lang="en-US" altLang="en-US" sz="2400" i="1" u="sng" smtClean="0"/>
              <a:t>Element</a:t>
            </a:r>
            <a:r>
              <a:rPr lang="en-US" altLang="en-US" sz="2400" smtClean="0"/>
              <a:t>: Substance that cannot be broken down into simpler substances by chemical or physical means. </a:t>
            </a:r>
          </a:p>
          <a:p>
            <a:pPr eaLnBrk="1" hangingPunct="1"/>
            <a:r>
              <a:rPr lang="en-US" altLang="en-US" sz="2400" smtClean="0"/>
              <a:t>Symbols provide a shorthand to represent elements.</a:t>
            </a:r>
          </a:p>
          <a:p>
            <a:pPr lvl="1" eaLnBrk="1" hangingPunct="1"/>
            <a:r>
              <a:rPr lang="en-US" altLang="en-US" sz="2200" smtClean="0"/>
              <a:t>90 naturally occurring elements.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11500"/>
            <a:ext cx="63246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t="5556" r="11816" b="14021"/>
          <a:stretch>
            <a:fillRect/>
          </a:stretch>
        </p:blipFill>
        <p:spPr bwMode="auto">
          <a:xfrm>
            <a:off x="228600" y="3657600"/>
            <a:ext cx="22637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9067800" cy="1524000"/>
          </a:xfrm>
        </p:spPr>
        <p:txBody>
          <a:bodyPr anchor="t"/>
          <a:lstStyle/>
          <a:p>
            <a:pPr eaLnBrk="1" hangingPunct="1">
              <a:buFontTx/>
              <a:buNone/>
            </a:pPr>
            <a:r>
              <a:rPr lang="en-US" alt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altLang="en-US" sz="2600" i="1" u="sng" smtClean="0">
                <a:latin typeface="Arial" panose="020B0604020202020204" pitchFamily="34" charset="0"/>
                <a:cs typeface="Arial" panose="020B0604020202020204" pitchFamily="34" charset="0"/>
              </a:rPr>
              <a:t>Native elements</a:t>
            </a:r>
            <a:r>
              <a:rPr lang="en-US" altLang="en-US" sz="2600" i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 Mineral contains only ONE element.</a:t>
            </a:r>
          </a:p>
          <a:p>
            <a:pPr lvl="1" eaLnBrk="1" hangingPunct="1"/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About 20 of them. </a:t>
            </a:r>
          </a:p>
          <a:p>
            <a:pPr lvl="1" eaLnBrk="1" hangingPunct="1"/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Often occur in pure form.</a:t>
            </a:r>
          </a:p>
        </p:txBody>
      </p:sp>
      <p:pic>
        <p:nvPicPr>
          <p:cNvPr id="24580" name="Picture 11" descr="Diam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8105" r="30008" b="13358"/>
          <a:stretch>
            <a:fillRect/>
          </a:stretch>
        </p:blipFill>
        <p:spPr bwMode="auto">
          <a:xfrm>
            <a:off x="3352800" y="3687763"/>
            <a:ext cx="19812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3" descr="Grap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3473" r="12798" b="11111"/>
          <a:stretch>
            <a:fillRect/>
          </a:stretch>
        </p:blipFill>
        <p:spPr bwMode="auto">
          <a:xfrm>
            <a:off x="6019800" y="3687763"/>
            <a:ext cx="26558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6"/>
          <p:cNvSpPr txBox="1">
            <a:spLocks noChangeArrowheads="1"/>
          </p:cNvSpPr>
          <p:nvPr/>
        </p:nvSpPr>
        <p:spPr bwMode="auto">
          <a:xfrm>
            <a:off x="930275" y="6324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</a:rPr>
              <a:t>Au</a:t>
            </a:r>
          </a:p>
        </p:txBody>
      </p:sp>
      <p:sp>
        <p:nvSpPr>
          <p:cNvPr id="24583" name="Text Box 18"/>
          <p:cNvSpPr txBox="1">
            <a:spLocks noChangeArrowheads="1"/>
          </p:cNvSpPr>
          <p:nvPr/>
        </p:nvSpPr>
        <p:spPr bwMode="auto">
          <a:xfrm>
            <a:off x="3494088" y="6332538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</a:rPr>
              <a:t>  C - carbon</a:t>
            </a:r>
          </a:p>
        </p:txBody>
      </p:sp>
      <p:sp>
        <p:nvSpPr>
          <p:cNvPr id="24584" name="Text Box 19"/>
          <p:cNvSpPr txBox="1">
            <a:spLocks noChangeArrowheads="1"/>
          </p:cNvSpPr>
          <p:nvPr/>
        </p:nvSpPr>
        <p:spPr bwMode="auto">
          <a:xfrm>
            <a:off x="6448425" y="6378575"/>
            <a:ext cx="214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</a:rPr>
              <a:t>  C -carbon</a:t>
            </a:r>
          </a:p>
        </p:txBody>
      </p:sp>
      <p:sp>
        <p:nvSpPr>
          <p:cNvPr id="24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124700" cy="9239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Mineral Composition Groups</a:t>
            </a:r>
            <a:r>
              <a:rPr lang="en-US" altLang="en-US" smtClean="0">
                <a:cs typeface="Trebuchet MS" panose="020B0603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029200"/>
          </a:xfrm>
        </p:spPr>
        <p:txBody>
          <a:bodyPr/>
          <a:lstStyle/>
          <a:p>
            <a:r>
              <a:rPr lang="en-US" altLang="en-US" sz="2400" smtClean="0">
                <a:solidFill>
                  <a:srgbClr val="FFC000"/>
                </a:solidFill>
              </a:rPr>
              <a:t>Mineral Formation Video</a:t>
            </a:r>
          </a:p>
          <a:p>
            <a:pPr lvl="1"/>
            <a:endParaRPr lang="en-US" altLang="en-US" sz="2200" smtClean="0">
              <a:solidFill>
                <a:srgbClr val="FFC000"/>
              </a:solidFill>
            </a:endParaRPr>
          </a:p>
          <a:p>
            <a:r>
              <a:rPr lang="en-US" altLang="en-US" sz="2400" smtClean="0">
                <a:solidFill>
                  <a:srgbClr val="FFC000"/>
                </a:solidFill>
              </a:rPr>
              <a:t>Properties of Mineral Video</a:t>
            </a:r>
          </a:p>
          <a:p>
            <a:pPr lvl="1"/>
            <a:endParaRPr lang="en-US" altLang="en-US" sz="220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cs typeface="Trebuchet MS" panose="020B0603020202020204" pitchFamily="34" charset="0"/>
              </a:rPr>
              <a:t>Properties of Minerals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Color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Luster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Streak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Crystal Form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Hardness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Cleavage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Fracture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Density (Specific Gravity)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/>
              <a:t>Special Properties</a:t>
            </a:r>
          </a:p>
        </p:txBody>
      </p:sp>
      <p:grpSp>
        <p:nvGrpSpPr>
          <p:cNvPr id="26628" name="Group 94"/>
          <p:cNvGrpSpPr>
            <a:grpSpLocks/>
          </p:cNvGrpSpPr>
          <p:nvPr/>
        </p:nvGrpSpPr>
        <p:grpSpPr bwMode="auto">
          <a:xfrm>
            <a:off x="96838" y="854075"/>
            <a:ext cx="0" cy="7315200"/>
            <a:chOff x="0" y="0"/>
            <a:chExt cx="0" cy="4608"/>
          </a:xfrm>
        </p:grpSpPr>
        <p:sp>
          <p:nvSpPr>
            <p:cNvPr id="2664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48" name="Rectangle 29"/>
            <p:cNvSpPr>
              <a:spLocks noChangeArrowheads="1"/>
            </p:cNvSpPr>
            <p:nvPr/>
          </p:nvSpPr>
          <p:spPr bwMode="auto">
            <a:xfrm>
              <a:off x="0" y="460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6629" name="Rectangle 39"/>
          <p:cNvSpPr>
            <a:spLocks noChangeArrowheads="1"/>
          </p:cNvSpPr>
          <p:nvPr/>
        </p:nvSpPr>
        <p:spPr bwMode="auto">
          <a:xfrm>
            <a:off x="96838" y="1045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30" name="Picture 98" descr="plat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14636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0" descr="gypsu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14636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2" descr="stalact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14636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Group 111"/>
          <p:cNvGrpSpPr>
            <a:grpSpLocks/>
          </p:cNvGrpSpPr>
          <p:nvPr/>
        </p:nvGrpSpPr>
        <p:grpSpPr bwMode="auto">
          <a:xfrm>
            <a:off x="3824288" y="1882775"/>
            <a:ext cx="1495425" cy="3092450"/>
            <a:chOff x="-58" y="-29"/>
            <a:chExt cx="942" cy="1948"/>
          </a:xfrm>
        </p:grpSpPr>
        <p:sp>
          <p:nvSpPr>
            <p:cNvPr id="26644" name="Rectangle 107"/>
            <p:cNvSpPr>
              <a:spLocks noChangeArrowheads="1"/>
            </p:cNvSpPr>
            <p:nvPr/>
          </p:nvSpPr>
          <p:spPr bwMode="auto">
            <a:xfrm>
              <a:off x="-58" y="-29"/>
              <a:ext cx="1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0" i="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0" i="0">
                <a:latin typeface="Times New Roman" panose="02020603050405020304" pitchFamily="18" charset="0"/>
              </a:endParaRPr>
            </a:p>
          </p:txBody>
        </p:sp>
        <p:sp>
          <p:nvSpPr>
            <p:cNvPr id="26645" name="Rectangle 108"/>
            <p:cNvSpPr>
              <a:spLocks noChangeArrowheads="1"/>
            </p:cNvSpPr>
            <p:nvPr/>
          </p:nvSpPr>
          <p:spPr bwMode="auto">
            <a:xfrm>
              <a:off x="0" y="518"/>
              <a:ext cx="884" cy="1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400" b="0" i="0">
                  <a:latin typeface="Times New Roman" panose="02020603050405020304" pitchFamily="18" charset="0"/>
                </a:rPr>
                <a:t>  </a:t>
              </a:r>
              <a:r>
                <a:rPr lang="en-US" altLang="en-US" sz="9200" b="0" i="0">
                  <a:latin typeface="Times New Roman" panose="02020603050405020304" pitchFamily="18" charset="0"/>
                </a:rPr>
                <a:t> </a:t>
              </a:r>
              <a:r>
                <a:rPr lang="en-US" altLang="en-US" sz="2400" b="0" i="0">
                  <a:latin typeface="Times New Roman" panose="02020603050405020304" pitchFamily="18" charset="0"/>
                </a:rPr>
                <a:t>              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0" i="0">
                <a:latin typeface="Times New Roman" panose="02020603050405020304" pitchFamily="18" charset="0"/>
              </a:endParaRPr>
            </a:p>
          </p:txBody>
        </p:sp>
        <p:sp>
          <p:nvSpPr>
            <p:cNvPr id="26646" name="Rectangle 110"/>
            <p:cNvSpPr>
              <a:spLocks noChangeArrowheads="1"/>
            </p:cNvSpPr>
            <p:nvPr/>
          </p:nvSpPr>
          <p:spPr bwMode="auto">
            <a:xfrm>
              <a:off x="-58" y="1007"/>
              <a:ext cx="1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0" i="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0" i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6634" name="Picture 109" descr="d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0969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5" name="Group 124"/>
          <p:cNvGrpSpPr>
            <a:grpSpLocks/>
          </p:cNvGrpSpPr>
          <p:nvPr/>
        </p:nvGrpSpPr>
        <p:grpSpPr bwMode="auto">
          <a:xfrm>
            <a:off x="1792288" y="2667000"/>
            <a:ext cx="15875" cy="15875"/>
            <a:chOff x="-5" y="-5"/>
            <a:chExt cx="10" cy="10"/>
          </a:xfrm>
        </p:grpSpPr>
        <p:grpSp>
          <p:nvGrpSpPr>
            <p:cNvPr id="26638" name="Group 122"/>
            <p:cNvGrpSpPr>
              <a:grpSpLocks/>
            </p:cNvGrpSpPr>
            <p:nvPr/>
          </p:nvGrpSpPr>
          <p:grpSpPr bwMode="auto"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6640" name="Rectangle 1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0" cy="0"/>
              </a:xfrm>
              <a:prstGeom prst="rect">
                <a:avLst/>
              </a:prstGeom>
              <a:solidFill>
                <a:srgbClr val="FF8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6641" name="Group 120"/>
              <p:cNvGrpSpPr>
                <a:grpSpLocks/>
              </p:cNvGrpSpPr>
              <p:nvPr/>
            </p:nvGrpSpPr>
            <p:grpSpPr bwMode="auto">
              <a:xfrm>
                <a:off x="0" y="0"/>
                <a:ext cx="0" cy="0"/>
                <a:chOff x="0" y="0"/>
                <a:chExt cx="0" cy="0"/>
              </a:xfrm>
            </p:grpSpPr>
            <p:sp>
              <p:nvSpPr>
                <p:cNvPr id="26642" name="Rectangle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0" cy="0"/>
                </a:xfrm>
                <a:prstGeom prst="rect">
                  <a:avLst/>
                </a:prstGeom>
                <a:solidFill>
                  <a:srgbClr val="FF8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en-US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43" name="Rectangle 1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0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6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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en-US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6639" name="Rectangle 123"/>
            <p:cNvSpPr>
              <a:spLocks noChangeArrowheads="1"/>
            </p:cNvSpPr>
            <p:nvPr/>
          </p:nvSpPr>
          <p:spPr bwMode="auto">
            <a:xfrm>
              <a:off x="-5" y="-5"/>
              <a:ext cx="10" cy="10"/>
            </a:xfrm>
            <a:prstGeom prst="rect">
              <a:avLst/>
            </a:prstGeom>
            <a:noFill/>
            <a:ln w="1746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6636" name="Picture 114" descr="iol-15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05200"/>
            <a:ext cx="14636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26" descr="galena">
            <a:hlinkClick r:id="rId9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05400"/>
            <a:ext cx="1676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124700" cy="923925"/>
          </a:xfrm>
        </p:spPr>
        <p:txBody>
          <a:bodyPr/>
          <a:lstStyle/>
          <a:p>
            <a:r>
              <a:rPr lang="en-US" altLang="en-US" b="1" i="1" smtClean="0">
                <a:cs typeface="Trebuchet MS" panose="020B0603020202020204" pitchFamily="34" charset="0"/>
              </a:rPr>
              <a:t>Color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77150" cy="4259263"/>
          </a:xfrm>
        </p:spPr>
        <p:txBody>
          <a:bodyPr anchor="t"/>
          <a:lstStyle/>
          <a:p>
            <a:r>
              <a:rPr lang="en-US" altLang="en-US" sz="2600" i="1" u="sng" smtClean="0"/>
              <a:t>Color</a:t>
            </a:r>
            <a:r>
              <a:rPr lang="en-US" altLang="en-US" sz="2600" smtClean="0"/>
              <a:t>: Human perception of the visible light spectrum.</a:t>
            </a:r>
          </a:p>
          <a:p>
            <a:pPr lvl="1"/>
            <a:r>
              <a:rPr lang="en-US" altLang="en-US" sz="2400" smtClean="0"/>
              <a:t>Poor indicator for mineral.</a:t>
            </a:r>
          </a:p>
          <a:p>
            <a:endParaRPr lang="en-US" altLang="en-US" sz="2600" smtClean="0"/>
          </a:p>
          <a:p>
            <a:pPr lvl="1"/>
            <a:r>
              <a:rPr lang="en-US" altLang="en-US" sz="2400" smtClean="0">
                <a:solidFill>
                  <a:srgbClr val="FFC000"/>
                </a:solidFill>
              </a:rPr>
              <a:t>Both pictures are granite.</a:t>
            </a: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r="9152" b="7774"/>
          <a:stretch>
            <a:fillRect/>
          </a:stretch>
        </p:blipFill>
        <p:spPr bwMode="auto">
          <a:xfrm>
            <a:off x="1000125" y="4191000"/>
            <a:ext cx="26225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57663"/>
            <a:ext cx="33194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5" descr="001-graphit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8"/>
          <a:stretch>
            <a:fillRect/>
          </a:stretch>
        </p:blipFill>
        <p:spPr bwMode="auto">
          <a:xfrm>
            <a:off x="5270500" y="2892425"/>
            <a:ext cx="18605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4"/>
          <p:cNvSpPr>
            <a:spLocks noGrp="1" noChangeArrowheads="1"/>
          </p:cNvSpPr>
          <p:nvPr>
            <p:ph type="title"/>
          </p:nvPr>
        </p:nvSpPr>
        <p:spPr>
          <a:xfrm>
            <a:off x="615950" y="3175"/>
            <a:ext cx="6781800" cy="1066800"/>
          </a:xfrm>
          <a:noFill/>
          <a:extLst>
            <a:ext uri="{91240B29-F687-4F45-9708-019B960494DF}">
              <a14:hiddenLine xmlns:a14="http://schemas.microsoft.com/office/drawing/2010/main" w="9525">
                <a:pattFill prst="plaid">
                  <a:fgClr>
                    <a:schemeClr val="tx1"/>
                  </a:fgClr>
                  <a:bgClr>
                    <a:srgbClr val="FFFFFF"/>
                  </a:bgClr>
                </a:patt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i="1" smtClean="0">
                <a:cs typeface="Trebuchet MS" panose="020B0603020202020204" pitchFamily="34" charset="0"/>
              </a:rPr>
              <a:t>Luster</a:t>
            </a:r>
            <a:r>
              <a:rPr lang="en-US" altLang="en-US" smtClean="0">
                <a:solidFill>
                  <a:srgbClr val="FF0000"/>
                </a:solidFill>
                <a:cs typeface="Trebuchet MS" panose="020B0603020202020204" pitchFamily="34" charset="0"/>
              </a:rPr>
              <a:t/>
            </a:r>
            <a:br>
              <a:rPr lang="en-US" altLang="en-US" smtClean="0">
                <a:solidFill>
                  <a:srgbClr val="FF0000"/>
                </a:solidFill>
                <a:cs typeface="Trebuchet MS" panose="020B0603020202020204" pitchFamily="34" charset="0"/>
              </a:rPr>
            </a:br>
            <a:endParaRPr lang="en-US" altLang="en-US" smtClean="0">
              <a:solidFill>
                <a:srgbClr val="FF0000"/>
              </a:solidFill>
              <a:cs typeface="Trebuchet MS" panose="020B0603020202020204" pitchFamily="34" charset="0"/>
            </a:endParaRPr>
          </a:p>
        </p:txBody>
      </p:sp>
      <p:sp>
        <p:nvSpPr>
          <p:cNvPr id="28676" name="Rectangle 45"/>
          <p:cNvSpPr>
            <a:spLocks noGrp="1" noChangeArrowheads="1"/>
          </p:cNvSpPr>
          <p:nvPr>
            <p:ph idx="1"/>
          </p:nvPr>
        </p:nvSpPr>
        <p:spPr>
          <a:xfrm>
            <a:off x="76200" y="528638"/>
            <a:ext cx="8866188" cy="1403350"/>
          </a:xfrm>
        </p:spPr>
        <p:txBody>
          <a:bodyPr anchor="t"/>
          <a:lstStyle/>
          <a:p>
            <a:pPr eaLnBrk="1" hangingPunct="1"/>
            <a:r>
              <a:rPr lang="en-US" altLang="en-US" sz="2400" i="1" u="sng" smtClean="0"/>
              <a:t>Luster</a:t>
            </a:r>
            <a:r>
              <a:rPr lang="en-US" altLang="en-US" sz="2400" i="1" smtClean="0"/>
              <a:t>: </a:t>
            </a:r>
            <a:r>
              <a:rPr lang="en-US" altLang="en-US" sz="2400" smtClean="0"/>
              <a:t>Reflection of light off of the mineral.</a:t>
            </a:r>
          </a:p>
          <a:p>
            <a:pPr lvl="1" eaLnBrk="1" hangingPunct="1"/>
            <a:r>
              <a:rPr lang="en-US" altLang="en-US" sz="2200" smtClean="0"/>
              <a:t>Non-Metallic appear dull, pearly, waxy, earthy, vitreous.</a:t>
            </a:r>
          </a:p>
          <a:p>
            <a:pPr lvl="1" eaLnBrk="1" hangingPunct="1"/>
            <a:r>
              <a:rPr lang="en-US" altLang="en-US" sz="2200" smtClean="0"/>
              <a:t>Metallic appear shiny.</a:t>
            </a:r>
          </a:p>
        </p:txBody>
      </p:sp>
      <p:sp>
        <p:nvSpPr>
          <p:cNvPr id="28677" name="Rectangle 30"/>
          <p:cNvSpPr>
            <a:spLocks noChangeArrowheads="1"/>
          </p:cNvSpPr>
          <p:nvPr/>
        </p:nvSpPr>
        <p:spPr bwMode="auto">
          <a:xfrm>
            <a:off x="-217488" y="5613400"/>
            <a:ext cx="9144001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600" i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8678" name="Picture 5" descr="py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892425"/>
            <a:ext cx="1665288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4" descr="snb-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14636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5" descr="gypsum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61038"/>
            <a:ext cx="14636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3" descr="copp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500221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48"/>
          <p:cNvSpPr>
            <a:spLocks noChangeArrowheads="1"/>
          </p:cNvSpPr>
          <p:nvPr/>
        </p:nvSpPr>
        <p:spPr bwMode="auto">
          <a:xfrm>
            <a:off x="254000" y="182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683" name="Group 53"/>
          <p:cNvGrpSpPr>
            <a:grpSpLocks/>
          </p:cNvGrpSpPr>
          <p:nvPr/>
        </p:nvGrpSpPr>
        <p:grpSpPr bwMode="auto">
          <a:xfrm>
            <a:off x="2254250" y="1822450"/>
            <a:ext cx="5143500" cy="0"/>
            <a:chOff x="0" y="0"/>
            <a:chExt cx="3240" cy="0"/>
          </a:xfrm>
        </p:grpSpPr>
        <p:sp>
          <p:nvSpPr>
            <p:cNvPr id="28703" name="Rectangle 49"/>
            <p:cNvSpPr>
              <a:spLocks noChangeArrowheads="1"/>
            </p:cNvSpPr>
            <p:nvPr/>
          </p:nvSpPr>
          <p:spPr bwMode="auto">
            <a:xfrm>
              <a:off x="0" y="0"/>
              <a:ext cx="324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704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324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8684" name="Picture 52" descr="Galena%2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59363"/>
            <a:ext cx="14478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Text Box 56"/>
          <p:cNvSpPr txBox="1">
            <a:spLocks noChangeArrowheads="1"/>
          </p:cNvSpPr>
          <p:nvPr/>
        </p:nvSpPr>
        <p:spPr bwMode="auto">
          <a:xfrm>
            <a:off x="6326188" y="1905000"/>
            <a:ext cx="167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</a:rPr>
              <a:t>      </a:t>
            </a:r>
            <a:r>
              <a:rPr lang="en-US" altLang="en-US" sz="2400" u="sng">
                <a:solidFill>
                  <a:srgbClr val="FFC000"/>
                </a:solidFill>
                <a:latin typeface="Times New Roman" panose="02020603050405020304" pitchFamily="18" charset="0"/>
              </a:rPr>
              <a:t>Metallic</a:t>
            </a:r>
          </a:p>
        </p:txBody>
      </p:sp>
      <p:sp>
        <p:nvSpPr>
          <p:cNvPr id="28686" name="Text Box 57"/>
          <p:cNvSpPr txBox="1">
            <a:spLocks noChangeArrowheads="1"/>
          </p:cNvSpPr>
          <p:nvPr/>
        </p:nvSpPr>
        <p:spPr bwMode="auto">
          <a:xfrm>
            <a:off x="1701800" y="1905000"/>
            <a:ext cx="185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u="sng">
                <a:solidFill>
                  <a:srgbClr val="FFC000"/>
                </a:solidFill>
                <a:latin typeface="Times New Roman" panose="02020603050405020304" pitchFamily="18" charset="0"/>
              </a:rPr>
              <a:t>Non-Metallic</a:t>
            </a:r>
          </a:p>
        </p:txBody>
      </p:sp>
      <p:sp>
        <p:nvSpPr>
          <p:cNvPr id="28687" name="Text Box 60"/>
          <p:cNvSpPr txBox="1">
            <a:spLocks noChangeArrowheads="1"/>
          </p:cNvSpPr>
          <p:nvPr/>
        </p:nvSpPr>
        <p:spPr bwMode="auto">
          <a:xfrm>
            <a:off x="1524000" y="5410200"/>
            <a:ext cx="954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i="0">
                <a:solidFill>
                  <a:srgbClr val="FFC000"/>
                </a:solidFill>
                <a:latin typeface="Times New Roman" panose="02020603050405020304" pitchFamily="18" charset="0"/>
              </a:rPr>
              <a:t>Vitreous</a:t>
            </a:r>
          </a:p>
        </p:txBody>
      </p:sp>
      <p:sp>
        <p:nvSpPr>
          <p:cNvPr id="28688" name="Rectangle 61"/>
          <p:cNvSpPr>
            <a:spLocks noChangeArrowheads="1"/>
          </p:cNvSpPr>
          <p:nvPr/>
        </p:nvSpPr>
        <p:spPr bwMode="auto">
          <a:xfrm>
            <a:off x="0" y="-578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9" name="Rectangle 62"/>
          <p:cNvSpPr>
            <a:spLocks noChangeArrowheads="1"/>
          </p:cNvSpPr>
          <p:nvPr/>
        </p:nvSpPr>
        <p:spPr bwMode="auto">
          <a:xfrm>
            <a:off x="1981200" y="-5788025"/>
            <a:ext cx="5180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90" name="Picture 64" descr="QuartzCrystalSm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81613"/>
            <a:ext cx="118110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Text Box 71"/>
          <p:cNvSpPr txBox="1">
            <a:spLocks noChangeArrowheads="1"/>
          </p:cNvSpPr>
          <p:nvPr/>
        </p:nvSpPr>
        <p:spPr bwMode="auto">
          <a:xfrm>
            <a:off x="914400" y="3657600"/>
            <a:ext cx="854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i="0">
                <a:solidFill>
                  <a:srgbClr val="FFC000"/>
                </a:solidFill>
                <a:latin typeface="Times New Roman" panose="02020603050405020304" pitchFamily="18" charset="0"/>
              </a:rPr>
              <a:t>Pearly</a:t>
            </a:r>
          </a:p>
        </p:txBody>
      </p:sp>
      <p:sp>
        <p:nvSpPr>
          <p:cNvPr id="28692" name="Text Box 72"/>
          <p:cNvSpPr txBox="1">
            <a:spLocks noChangeArrowheads="1"/>
          </p:cNvSpPr>
          <p:nvPr/>
        </p:nvSpPr>
        <p:spPr bwMode="auto">
          <a:xfrm>
            <a:off x="2971800" y="2362200"/>
            <a:ext cx="1179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i="0">
                <a:solidFill>
                  <a:srgbClr val="FFC000"/>
                </a:solidFill>
                <a:latin typeface="Times New Roman" panose="02020603050405020304" pitchFamily="18" charset="0"/>
              </a:rPr>
              <a:t>Adamantine</a:t>
            </a:r>
          </a:p>
        </p:txBody>
      </p:sp>
      <p:pic>
        <p:nvPicPr>
          <p:cNvPr id="28693" name="Picture 74" descr="the_koh-i-nur_diamo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100965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76" descr="round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78" descr="I13-14-emeral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990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82" descr="botryoi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7" name="Text Box 83"/>
          <p:cNvSpPr txBox="1">
            <a:spLocks noChangeArrowheads="1"/>
          </p:cNvSpPr>
          <p:nvPr/>
        </p:nvSpPr>
        <p:spPr bwMode="auto">
          <a:xfrm>
            <a:off x="2438400" y="41910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i="0">
                <a:solidFill>
                  <a:srgbClr val="FFC000"/>
                </a:solidFill>
                <a:latin typeface="Times New Roman" panose="02020603050405020304" pitchFamily="18" charset="0"/>
              </a:rPr>
              <a:t>Waxy</a:t>
            </a:r>
          </a:p>
        </p:txBody>
      </p:sp>
      <p:pic>
        <p:nvPicPr>
          <p:cNvPr id="28698" name="Picture 87" descr="kaoli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10477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9" name="Text Box 88"/>
          <p:cNvSpPr txBox="1">
            <a:spLocks noChangeArrowheads="1"/>
          </p:cNvSpPr>
          <p:nvPr/>
        </p:nvSpPr>
        <p:spPr bwMode="auto">
          <a:xfrm>
            <a:off x="1219200" y="2362200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i="0">
                <a:solidFill>
                  <a:srgbClr val="FFC000"/>
                </a:solidFill>
                <a:latin typeface="Times New Roman" panose="02020603050405020304" pitchFamily="18" charset="0"/>
              </a:rPr>
              <a:t>Dull</a:t>
            </a:r>
          </a:p>
        </p:txBody>
      </p:sp>
      <p:pic>
        <p:nvPicPr>
          <p:cNvPr id="28700" name="Picture 90" descr="limoniteC300wid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3335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1" name="Text Box 91"/>
          <p:cNvSpPr txBox="1">
            <a:spLocks noChangeArrowheads="1"/>
          </p:cNvSpPr>
          <p:nvPr/>
        </p:nvSpPr>
        <p:spPr bwMode="auto">
          <a:xfrm>
            <a:off x="3733800" y="52578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i="0">
                <a:solidFill>
                  <a:srgbClr val="FFC000"/>
                </a:solidFill>
                <a:latin typeface="Times New Roman" panose="02020603050405020304" pitchFamily="18" charset="0"/>
              </a:rPr>
              <a:t>Earthy</a:t>
            </a:r>
          </a:p>
        </p:txBody>
      </p:sp>
      <p:sp>
        <p:nvSpPr>
          <p:cNvPr id="28702" name="TextBox 2"/>
          <p:cNvSpPr txBox="1">
            <a:spLocks noChangeArrowheads="1"/>
          </p:cNvSpPr>
          <p:nvPr/>
        </p:nvSpPr>
        <p:spPr bwMode="auto">
          <a:xfrm>
            <a:off x="6878638" y="2405063"/>
            <a:ext cx="1560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rgbClr val="FFC000"/>
                </a:solidFill>
                <a:latin typeface="Times New Roman" panose="02020603050405020304" pitchFamily="18" charset="0"/>
              </a:rPr>
              <a:t>Shiny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cs typeface="Trebuchet MS" panose="020B0603020202020204" pitchFamily="34" charset="0"/>
              </a:rPr>
              <a:t>Streak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 anchor="t"/>
          <a:lstStyle/>
          <a:p>
            <a:pPr eaLnBrk="1" hangingPunct="1"/>
            <a:r>
              <a:rPr lang="en-US" altLang="en-US" sz="2400" i="1" u="sng" smtClean="0"/>
              <a:t>Streak</a:t>
            </a:r>
            <a:r>
              <a:rPr lang="en-US" altLang="en-US" sz="2400" smtClean="0"/>
              <a:t>: Color of a mineral in powder form.</a:t>
            </a:r>
          </a:p>
        </p:txBody>
      </p:sp>
      <p:pic>
        <p:nvPicPr>
          <p:cNvPr id="29700" name="Picture 5" descr="1001_hematite_str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6229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quartz_stre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2286000"/>
            <a:ext cx="32305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5964238" y="64389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i="0">
                <a:latin typeface="Times New Roman" panose="02020603050405020304" pitchFamily="18" charset="0"/>
              </a:rPr>
              <a:t>Porcelain Tile</a:t>
            </a:r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 flipH="1" flipV="1">
            <a:off x="2667000" y="6019800"/>
            <a:ext cx="3276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124700" cy="923925"/>
          </a:xfrm>
        </p:spPr>
        <p:txBody>
          <a:bodyPr/>
          <a:lstStyle/>
          <a:p>
            <a:r>
              <a:rPr lang="en-US" altLang="en-US" b="1" i="1" smtClean="0">
                <a:cs typeface="Trebuchet MS" panose="020B0603020202020204" pitchFamily="34" charset="0"/>
              </a:rPr>
              <a:t>Crystal Form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71500" y="1371600"/>
            <a:ext cx="8686800" cy="4052888"/>
          </a:xfrm>
        </p:spPr>
        <p:txBody>
          <a:bodyPr anchor="t"/>
          <a:lstStyle/>
          <a:p>
            <a:r>
              <a:rPr lang="en-US" altLang="en-US" sz="2400" i="1" u="sng" smtClean="0"/>
              <a:t>Crystal form</a:t>
            </a:r>
            <a:r>
              <a:rPr lang="en-US" altLang="en-US" sz="2400" smtClean="0"/>
              <a:t>: Visible expression of a mineral’s internal arrangement of atoms.</a:t>
            </a:r>
          </a:p>
          <a:p>
            <a:endParaRPr lang="en-US" altLang="en-US" smtClean="0"/>
          </a:p>
        </p:txBody>
      </p:sp>
      <p:pic>
        <p:nvPicPr>
          <p:cNvPr id="30724" name="Picture 7" descr="Halite crys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8575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7" descr="im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6600"/>
            <a:ext cx="198913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Diamond, Cubic-F lattice, with a motif of C (0,0,0) and C (1/4,1/4,1/4)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3038475"/>
            <a:ext cx="26670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DRHARLTALC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316163"/>
            <a:ext cx="15462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cs typeface="Trebuchet MS" panose="020B0603020202020204" pitchFamily="34" charset="0"/>
              </a:rPr>
              <a:t>Hardness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458200" cy="1371600"/>
          </a:xfrm>
        </p:spPr>
        <p:txBody>
          <a:bodyPr anchor="t"/>
          <a:lstStyle/>
          <a:p>
            <a:pPr eaLnBrk="1" hangingPunct="1"/>
            <a:r>
              <a:rPr lang="en-US" altLang="en-US" sz="2400" i="1" u="sng" smtClean="0"/>
              <a:t>Hardness</a:t>
            </a:r>
            <a:r>
              <a:rPr lang="en-US" altLang="en-US" sz="2400" smtClean="0"/>
              <a:t>: Measure of the resistance of a mineral to being scratched.</a:t>
            </a:r>
          </a:p>
        </p:txBody>
      </p:sp>
      <p:pic>
        <p:nvPicPr>
          <p:cNvPr id="31749" name="Picture 5" descr="article5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75443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Talc%203_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895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212725" y="1919288"/>
            <a:ext cx="196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Talc – Softest (1)</a:t>
            </a: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288925" y="4232275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Diamond – Hardest (10)</a:t>
            </a:r>
          </a:p>
        </p:txBody>
      </p:sp>
      <p:pic>
        <p:nvPicPr>
          <p:cNvPr id="31753" name="Picture 13" descr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0292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5" descr="dia_ph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1809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7" descr="hardn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4157663"/>
            <a:ext cx="36576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m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9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cs typeface="Trebuchet MS" panose="020B0603020202020204" pitchFamily="34" charset="0"/>
              </a:rPr>
              <a:t>Cleavage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1447800"/>
          </a:xfrm>
        </p:spPr>
        <p:txBody>
          <a:bodyPr anchor="t"/>
          <a:lstStyle/>
          <a:p>
            <a:pPr eaLnBrk="1" hangingPunct="1"/>
            <a:r>
              <a:rPr lang="en-US" altLang="en-US" sz="2400" i="1" u="sng" smtClean="0"/>
              <a:t>Cleavage</a:t>
            </a:r>
            <a:r>
              <a:rPr lang="en-US" altLang="en-US" sz="2400" smtClean="0"/>
              <a:t>: Tendency for a mineral to break along flat, even surfaces.</a:t>
            </a:r>
          </a:p>
          <a:p>
            <a:pPr lvl="1" eaLnBrk="1" hangingPunct="1"/>
            <a:r>
              <a:rPr lang="en-US" altLang="en-US" sz="2200" smtClean="0"/>
              <a:t>Breaks along planes of weakness.</a:t>
            </a:r>
          </a:p>
        </p:txBody>
      </p:sp>
      <p:pic>
        <p:nvPicPr>
          <p:cNvPr id="33796" name="Picture 5" descr="1001_cleavage_of_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5814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533400" y="3581400"/>
            <a:ext cx="41148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0" i="0">
                <a:latin typeface="Times New Roman" panose="02020603050405020304" pitchFamily="18" charset="0"/>
              </a:rPr>
              <a:t>Mica has cleavage in 1 direction.</a:t>
            </a:r>
          </a:p>
        </p:txBody>
      </p:sp>
      <p:pic>
        <p:nvPicPr>
          <p:cNvPr id="33798" name="Picture 8" descr="cleav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Line 9"/>
          <p:cNvSpPr>
            <a:spLocks noChangeShapeType="1"/>
          </p:cNvSpPr>
          <p:nvPr/>
        </p:nvSpPr>
        <p:spPr bwMode="auto">
          <a:xfrm flipV="1">
            <a:off x="3276600" y="32004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124700" cy="9239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rebuchet MS" panose="020B0603020202020204" pitchFamily="34" charset="0"/>
              </a:rPr>
              <a:t>Atoms &amp; Bonding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20763"/>
            <a:ext cx="8229600" cy="4052887"/>
          </a:xfrm>
        </p:spPr>
        <p:txBody>
          <a:bodyPr anchor="t"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 u="sng" smtClean="0"/>
              <a:t>Atom</a:t>
            </a:r>
            <a:r>
              <a:rPr lang="en-US" altLang="en-US" sz="2400" smtClean="0"/>
              <a:t>: Smallest particle of matter that contains the characteristic of an element.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Bohr’s Model and Cloud Model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i="1" u="sng" smtClean="0"/>
              <a:t>Compound</a:t>
            </a:r>
            <a:r>
              <a:rPr lang="en-US" altLang="en-US" sz="2400" smtClean="0"/>
              <a:t>: Substance of 2 or more elements that are chemically combined to a stable form.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53000"/>
            <a:ext cx="25908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Users\Luke\AppData\Local\Microsoft\Windows\Temporary Internet Files\Content.IE5\KYCBBXU9\MC9003912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1839913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79650"/>
            <a:ext cx="2667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52400"/>
            <a:ext cx="7124700" cy="923925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cs typeface="Trebuchet MS" panose="020B0603020202020204" pitchFamily="34" charset="0"/>
              </a:rPr>
              <a:t>Fracture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079500"/>
            <a:ext cx="7829550" cy="1511300"/>
          </a:xfrm>
        </p:spPr>
        <p:txBody>
          <a:bodyPr anchor="t"/>
          <a:lstStyle/>
          <a:p>
            <a:pPr eaLnBrk="1" hangingPunct="1"/>
            <a:r>
              <a:rPr lang="en-US" altLang="en-US" sz="2400" i="1" u="sng" smtClean="0"/>
              <a:t>Fracture</a:t>
            </a:r>
            <a:r>
              <a:rPr lang="en-US" altLang="en-US" sz="2400" smtClean="0"/>
              <a:t>: Uneven breakage of a mineral.</a:t>
            </a:r>
          </a:p>
          <a:p>
            <a:pPr lvl="1" eaLnBrk="1" hangingPunct="1"/>
            <a:r>
              <a:rPr lang="en-US" altLang="en-US" sz="2200" smtClean="0"/>
              <a:t> Conchodial fracturing in Obsidian.</a:t>
            </a:r>
          </a:p>
          <a:p>
            <a:pPr lvl="1" eaLnBrk="1" hangingPunct="1"/>
            <a:r>
              <a:rPr lang="en-US" altLang="en-US" sz="2200" smtClean="0">
                <a:solidFill>
                  <a:srgbClr val="FFC000"/>
                </a:solidFill>
              </a:rPr>
              <a:t> Random fracturing in Quartz.</a:t>
            </a:r>
          </a:p>
        </p:txBody>
      </p:sp>
      <p:pic>
        <p:nvPicPr>
          <p:cNvPr id="34820" name="Picture 7" descr="mlkyq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3175"/>
            <a:ext cx="279717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6400800" y="3200400"/>
            <a:ext cx="152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0" i="0">
                <a:latin typeface="Times New Roman" panose="02020603050405020304" pitchFamily="18" charset="0"/>
              </a:rPr>
              <a:t>Quartz</a:t>
            </a:r>
          </a:p>
        </p:txBody>
      </p:sp>
      <p:pic>
        <p:nvPicPr>
          <p:cNvPr id="34822" name="Picture 16" descr="obsid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3175"/>
            <a:ext cx="37338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1709738" y="3200400"/>
            <a:ext cx="153193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0" i="0">
                <a:latin typeface="Times New Roman" panose="02020603050405020304" pitchFamily="18" charset="0"/>
              </a:rPr>
              <a:t>Obsidian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cs typeface="Trebuchet MS" panose="020B0603020202020204" pitchFamily="34" charset="0"/>
              </a:rPr>
              <a:t>Density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1128713"/>
            <a:ext cx="8039100" cy="1919287"/>
          </a:xfrm>
        </p:spPr>
        <p:txBody>
          <a:bodyPr anchor="t"/>
          <a:lstStyle/>
          <a:p>
            <a:pPr eaLnBrk="1" hangingPunct="1"/>
            <a:r>
              <a:rPr lang="en-US" altLang="en-US" sz="2400" i="1" u="sng" smtClean="0"/>
              <a:t>Density</a:t>
            </a:r>
            <a:r>
              <a:rPr lang="en-US" altLang="en-US" sz="2400" smtClean="0"/>
              <a:t>: Amount of mass per volume.</a:t>
            </a:r>
          </a:p>
        </p:txBody>
      </p:sp>
      <p:sp>
        <p:nvSpPr>
          <p:cNvPr id="35844" name="Rectangle 46"/>
          <p:cNvSpPr>
            <a:spLocks noChangeArrowheads="1"/>
          </p:cNvSpPr>
          <p:nvPr/>
        </p:nvSpPr>
        <p:spPr bwMode="auto">
          <a:xfrm>
            <a:off x="533400" y="5181600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</a:rPr>
              <a:t>   31 lbs for 1 gold bar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</a:rPr>
              <a:t>       Density = 19.3</a:t>
            </a:r>
            <a:r>
              <a:rPr lang="en-US" altLang="en-US" sz="2400" b="0" i="0" baseline="-25000">
                <a:latin typeface="Times New Roman" panose="02020603050405020304" pitchFamily="18" charset="0"/>
              </a:rPr>
              <a:t>g/cc</a:t>
            </a:r>
          </a:p>
        </p:txBody>
      </p:sp>
      <p:pic>
        <p:nvPicPr>
          <p:cNvPr id="35845" name="Picture 48" descr="goldb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743200"/>
            <a:ext cx="2743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0" descr="goldb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22860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51"/>
          <p:cNvSpPr txBox="1">
            <a:spLocks noChangeArrowheads="1"/>
          </p:cNvSpPr>
          <p:nvPr/>
        </p:nvSpPr>
        <p:spPr bwMode="auto">
          <a:xfrm>
            <a:off x="5029200" y="5029200"/>
            <a:ext cx="31416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</a:rPr>
              <a:t>Same size bar of pyrite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</a:rPr>
              <a:t>(fool’s gold) would be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</a:rPr>
              <a:t>8 lbs.  Density = 5.02</a:t>
            </a:r>
            <a:r>
              <a:rPr lang="en-US" altLang="en-US" sz="2400" b="0" i="0" baseline="-25000">
                <a:latin typeface="Times New Roman" panose="02020603050405020304" pitchFamily="18" charset="0"/>
              </a:rPr>
              <a:t>g/cc</a:t>
            </a:r>
            <a:endParaRPr lang="en-US" altLang="en-US" sz="2400" b="0" i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cs typeface="Trebuchet MS" panose="020B0603020202020204" pitchFamily="34" charset="0"/>
              </a:rPr>
              <a:t>Special Properties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9125" y="1439863"/>
            <a:ext cx="7124700" cy="405447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Smell</a:t>
            </a:r>
          </a:p>
          <a:p>
            <a:pPr eaLnBrk="1" hangingPunct="1"/>
            <a:r>
              <a:rPr lang="en-US" altLang="en-US" sz="2400" smtClean="0"/>
              <a:t>Taste</a:t>
            </a:r>
          </a:p>
          <a:p>
            <a:pPr eaLnBrk="1" hangingPunct="1"/>
            <a:r>
              <a:rPr lang="en-US" altLang="en-US" sz="2400" smtClean="0"/>
              <a:t>Radiation </a:t>
            </a:r>
          </a:p>
          <a:p>
            <a:pPr eaLnBrk="1" hangingPunct="1"/>
            <a:r>
              <a:rPr lang="en-US" altLang="en-US" sz="2400" smtClean="0"/>
              <a:t>Florescent</a:t>
            </a:r>
          </a:p>
          <a:p>
            <a:pPr eaLnBrk="1" hangingPunct="1"/>
            <a:r>
              <a:rPr lang="en-US" altLang="en-US" sz="2400" smtClean="0"/>
              <a:t>Reacts with acid (HCl)</a:t>
            </a:r>
          </a:p>
        </p:txBody>
      </p:sp>
      <p:pic>
        <p:nvPicPr>
          <p:cNvPr id="36868" name="Picture 5" descr="Sulf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1562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0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3638550" y="28114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71" name="Picture 9" descr="http%3A%2F%2Fresourcescommitte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13827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2" descr="uran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7613"/>
            <a:ext cx="1409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4" descr="caution-radiation-are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2576513"/>
            <a:ext cx="9636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6" descr="img-col-mus-min-flo-hig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4456" r="6122" b="12582"/>
          <a:stretch>
            <a:fillRect/>
          </a:stretch>
        </p:blipFill>
        <p:spPr bwMode="auto">
          <a:xfrm>
            <a:off x="6962775" y="3767138"/>
            <a:ext cx="160655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8" descr="EV402-0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9"/>
          <a:stretch>
            <a:fillRect/>
          </a:stretch>
        </p:blipFill>
        <p:spPr bwMode="auto">
          <a:xfrm>
            <a:off x="3032125" y="4948238"/>
            <a:ext cx="111760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19"/>
          <p:cNvSpPr txBox="1">
            <a:spLocks noChangeArrowheads="1"/>
          </p:cNvSpPr>
          <p:nvPr/>
        </p:nvSpPr>
        <p:spPr bwMode="auto">
          <a:xfrm>
            <a:off x="3032125" y="1257300"/>
            <a:ext cx="123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0" i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1800" b="0" i="0">
                <a:solidFill>
                  <a:srgbClr val="FFC000"/>
                </a:solidFill>
                <a:latin typeface="Times New Roman" panose="02020603050405020304" pitchFamily="18" charset="0"/>
              </a:rPr>
              <a:t>peww</a:t>
            </a:r>
          </a:p>
        </p:txBody>
      </p:sp>
      <p:sp>
        <p:nvSpPr>
          <p:cNvPr id="36877" name="Text Box 20"/>
          <p:cNvSpPr txBox="1">
            <a:spLocks noChangeArrowheads="1"/>
          </p:cNvSpPr>
          <p:nvPr/>
        </p:nvSpPr>
        <p:spPr bwMode="auto">
          <a:xfrm>
            <a:off x="7239000" y="1676400"/>
            <a:ext cx="105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i="0">
                <a:solidFill>
                  <a:srgbClr val="FFC000"/>
                </a:solidFill>
                <a:latin typeface="Times New Roman" panose="02020603050405020304" pitchFamily="18" charset="0"/>
              </a:rPr>
              <a:t>Yummy…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905000"/>
            <a:ext cx="7116763" cy="14700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rebuchet MS" panose="020B0603020202020204" pitchFamily="34" charset="0"/>
              </a:rPr>
              <a:t>Gemstones &amp; Diamonds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rebuchet MS" panose="020B0603020202020204" pitchFamily="34" charset="0"/>
              </a:rPr>
              <a:t>Birthstones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343400" cy="4114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buFont typeface="Wingdings 2" charset="2"/>
              <a:buChar char=""/>
              <a:defRPr/>
            </a:pPr>
            <a:r>
              <a:rPr lang="en-US" altLang="en-US" sz="2800" dirty="0"/>
              <a:t>January – </a:t>
            </a:r>
            <a:r>
              <a:rPr lang="en-US" altLang="en-US" sz="2800" dirty="0" smtClean="0"/>
              <a:t>Garnet</a:t>
            </a:r>
          </a:p>
          <a:p>
            <a:pPr lvl="1" eaLnBrk="1" fontAlgn="auto" hangingPunct="1">
              <a:buFont typeface="Wingdings 2" charset="2"/>
              <a:buChar char=""/>
              <a:defRPr/>
            </a:pPr>
            <a:r>
              <a:rPr lang="en-US" altLang="en-US" sz="2600" dirty="0" smtClean="0"/>
              <a:t> </a:t>
            </a:r>
            <a:r>
              <a:rPr lang="en-US" altLang="en-US" sz="2600" dirty="0"/>
              <a:t>Africa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endParaRPr lang="en-US" altLang="en-US" sz="2800" dirty="0"/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en-US" altLang="en-US" sz="2800" dirty="0"/>
              <a:t>February – </a:t>
            </a:r>
            <a:r>
              <a:rPr lang="en-US" altLang="en-US" sz="2800" dirty="0" smtClean="0"/>
              <a:t>Amethyst</a:t>
            </a:r>
          </a:p>
          <a:p>
            <a:pPr lvl="1" eaLnBrk="1" fontAlgn="auto" hangingPunct="1">
              <a:buFont typeface="Wingdings 2" charset="2"/>
              <a:buChar char=""/>
              <a:defRPr/>
            </a:pPr>
            <a:r>
              <a:rPr lang="en-US" altLang="en-US" sz="2600" dirty="0" smtClean="0"/>
              <a:t> </a:t>
            </a:r>
            <a:r>
              <a:rPr lang="en-US" altLang="en-US" sz="2600" dirty="0"/>
              <a:t>Mexico, Brazil, USA, Africa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endParaRPr lang="en-US" altLang="en-US" sz="2800" dirty="0"/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en-US" altLang="en-US" sz="2800" dirty="0"/>
              <a:t>March – </a:t>
            </a:r>
            <a:r>
              <a:rPr lang="en-US" altLang="en-US" sz="2800" dirty="0" smtClean="0"/>
              <a:t>Aquamarine</a:t>
            </a:r>
          </a:p>
          <a:p>
            <a:pPr lvl="1" eaLnBrk="1" fontAlgn="auto" hangingPunct="1">
              <a:buFont typeface="Wingdings 2" charset="2"/>
              <a:buChar char=""/>
              <a:defRPr/>
            </a:pPr>
            <a:r>
              <a:rPr lang="en-US" altLang="en-US" sz="2600" dirty="0" smtClean="0"/>
              <a:t> </a:t>
            </a:r>
            <a:r>
              <a:rPr lang="en-US" altLang="en-US" sz="2600" dirty="0"/>
              <a:t>Brazil, Madagascar</a:t>
            </a:r>
          </a:p>
        </p:txBody>
      </p:sp>
      <p:pic>
        <p:nvPicPr>
          <p:cNvPr id="38916" name="Picture 7" descr="amythest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352800"/>
            <a:ext cx="1085850" cy="9334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10" descr="85018600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4538663"/>
            <a:ext cx="1900238" cy="2286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5" descr="featured_garnet_57_1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rebuchet MS" panose="020B0603020202020204" pitchFamily="34" charset="0"/>
              </a:rPr>
              <a:t>Birthstones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148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800" dirty="0"/>
              <a:t>April – </a:t>
            </a:r>
            <a:r>
              <a:rPr lang="en-US" altLang="en-US" sz="2800" dirty="0" smtClean="0"/>
              <a:t>Diamond</a:t>
            </a:r>
          </a:p>
          <a:p>
            <a:pPr lvl="1"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600" dirty="0" smtClean="0"/>
              <a:t> </a:t>
            </a:r>
            <a:r>
              <a:rPr lang="en-US" altLang="en-US" sz="2600" dirty="0"/>
              <a:t>Africa</a:t>
            </a:r>
          </a:p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endParaRPr lang="en-US" altLang="en-US" sz="2800" dirty="0"/>
          </a:p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800" dirty="0"/>
              <a:t>May – </a:t>
            </a:r>
            <a:r>
              <a:rPr lang="en-US" altLang="en-US" sz="2800" dirty="0" smtClean="0"/>
              <a:t>Emerald</a:t>
            </a:r>
          </a:p>
          <a:p>
            <a:pPr lvl="1"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600" dirty="0" smtClean="0"/>
              <a:t> </a:t>
            </a:r>
            <a:r>
              <a:rPr lang="en-US" altLang="en-US" sz="2600" dirty="0"/>
              <a:t>Pakistan, Russia, Africa</a:t>
            </a:r>
          </a:p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endParaRPr lang="en-US" altLang="en-US" sz="2800" dirty="0"/>
          </a:p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800" dirty="0"/>
              <a:t>June – Alexandrite </a:t>
            </a:r>
            <a:endParaRPr lang="en-US" altLang="en-US" sz="2800" dirty="0" smtClean="0"/>
          </a:p>
          <a:p>
            <a:pPr lvl="1"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600" dirty="0" smtClean="0"/>
              <a:t>Russia</a:t>
            </a:r>
            <a:endParaRPr lang="en-US" altLang="en-US" sz="2600" dirty="0"/>
          </a:p>
        </p:txBody>
      </p:sp>
      <p:pic>
        <p:nvPicPr>
          <p:cNvPr id="39940" name="Picture 5" descr="da-vinci-diamond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95400"/>
            <a:ext cx="3352800" cy="16398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8" descr="emerald-rectangle-columbia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3124200"/>
            <a:ext cx="1524000" cy="1524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11" descr="alexandrit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4825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rebuchet MS" panose="020B0603020202020204" pitchFamily="34" charset="0"/>
              </a:rPr>
              <a:t>Birthstone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495800" cy="4572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800" dirty="0"/>
              <a:t>July – </a:t>
            </a:r>
            <a:r>
              <a:rPr lang="en-US" altLang="en-US" sz="2800" dirty="0" smtClean="0"/>
              <a:t>Ruby</a:t>
            </a:r>
          </a:p>
          <a:p>
            <a:pPr lvl="1"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600" dirty="0" smtClean="0"/>
              <a:t> </a:t>
            </a:r>
            <a:r>
              <a:rPr lang="en-US" altLang="en-US" sz="2600" dirty="0"/>
              <a:t>Afghanistan, Pakistan</a:t>
            </a:r>
          </a:p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endParaRPr lang="en-US" altLang="en-US" sz="2800" dirty="0"/>
          </a:p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800" dirty="0"/>
              <a:t>August – </a:t>
            </a:r>
            <a:r>
              <a:rPr lang="en-US" altLang="en-US" sz="2800" dirty="0" err="1"/>
              <a:t>Peridot</a:t>
            </a:r>
            <a:r>
              <a:rPr lang="en-US" altLang="en-US" sz="2800" dirty="0"/>
              <a:t> </a:t>
            </a:r>
            <a:endParaRPr lang="en-US" altLang="en-US" sz="2800" dirty="0" smtClean="0"/>
          </a:p>
          <a:p>
            <a:pPr lvl="1"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600" dirty="0" smtClean="0"/>
              <a:t>USA</a:t>
            </a:r>
            <a:r>
              <a:rPr lang="en-US" altLang="en-US" sz="2600" dirty="0"/>
              <a:t>, China, Australia, Norway</a:t>
            </a:r>
          </a:p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endParaRPr lang="en-US" altLang="en-US" sz="2800" dirty="0"/>
          </a:p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800" dirty="0"/>
              <a:t>September – </a:t>
            </a:r>
            <a:r>
              <a:rPr lang="en-US" altLang="en-US" sz="2800" dirty="0" smtClean="0"/>
              <a:t>Sapphire </a:t>
            </a:r>
          </a:p>
          <a:p>
            <a:pPr lvl="1"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600" dirty="0" smtClean="0"/>
              <a:t>China</a:t>
            </a:r>
            <a:r>
              <a:rPr lang="en-US" altLang="en-US" sz="2600" dirty="0"/>
              <a:t>, Australia, Vietnam, Tanzania  </a:t>
            </a:r>
          </a:p>
        </p:txBody>
      </p:sp>
      <p:pic>
        <p:nvPicPr>
          <p:cNvPr id="40964" name="Picture 5" descr="sample_ruby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762000"/>
            <a:ext cx="14605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8" descr="peridot%2520605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743200"/>
            <a:ext cx="1735138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6" name="Picture 11" descr="ringsa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21336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rebuchet MS" panose="020B0603020202020204" pitchFamily="34" charset="0"/>
              </a:rPr>
              <a:t>Birthstone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495800" cy="4114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800" dirty="0"/>
              <a:t>October – Tourmaline (Opal</a:t>
            </a:r>
            <a:r>
              <a:rPr lang="en-US" altLang="en-US" sz="2800" dirty="0" smtClean="0"/>
              <a:t>)</a:t>
            </a:r>
          </a:p>
          <a:p>
            <a:pPr lvl="1"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600" dirty="0" smtClean="0"/>
              <a:t>Africa</a:t>
            </a:r>
            <a:r>
              <a:rPr lang="en-US" altLang="en-US" sz="2600" dirty="0"/>
              <a:t>, Afghanistan, Russia</a:t>
            </a:r>
          </a:p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endParaRPr lang="en-US" altLang="en-US" sz="2800" dirty="0"/>
          </a:p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800" dirty="0"/>
              <a:t>November – Citrine </a:t>
            </a:r>
            <a:endParaRPr lang="en-US" altLang="en-US" sz="2800" dirty="0" smtClean="0"/>
          </a:p>
          <a:p>
            <a:pPr lvl="1"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600" dirty="0" smtClean="0"/>
              <a:t>Brazil</a:t>
            </a:r>
            <a:endParaRPr lang="en-US" altLang="en-US" sz="2600" dirty="0"/>
          </a:p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endParaRPr lang="en-US" altLang="en-US" sz="2800" dirty="0"/>
          </a:p>
          <a:p>
            <a:pPr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800" dirty="0"/>
              <a:t>December – </a:t>
            </a:r>
            <a:r>
              <a:rPr lang="en-US" altLang="en-US" sz="2800" dirty="0" smtClean="0"/>
              <a:t>Tanzanite</a:t>
            </a:r>
          </a:p>
          <a:p>
            <a:pPr lvl="1" eaLnBrk="1" fontAlgn="auto" hangingPunct="1">
              <a:lnSpc>
                <a:spcPct val="90000"/>
              </a:lnSpc>
              <a:buFont typeface="Wingdings 2" charset="2"/>
              <a:buChar char=""/>
              <a:defRPr/>
            </a:pPr>
            <a:r>
              <a:rPr lang="en-US" altLang="en-US" sz="2600" dirty="0" smtClean="0"/>
              <a:t>Tanzania</a:t>
            </a:r>
            <a:endParaRPr lang="en-US" altLang="en-US" sz="2600" dirty="0"/>
          </a:p>
        </p:txBody>
      </p:sp>
      <p:pic>
        <p:nvPicPr>
          <p:cNvPr id="41988" name="Picture 7" descr="citrine2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3888" y="3124200"/>
            <a:ext cx="13716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9" name="Picture 10" descr="thumb3745cb2369be6f8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0400" y="5334000"/>
            <a:ext cx="1447800" cy="1447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5" descr="tourmaline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20713"/>
            <a:ext cx="19573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5052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cs typeface="Trebuchet MS" panose="020B0603020202020204" pitchFamily="34" charset="0"/>
              </a:rPr>
              <a:t>Diamond Cuts</a:t>
            </a:r>
          </a:p>
        </p:txBody>
      </p:sp>
      <p:pic>
        <p:nvPicPr>
          <p:cNvPr id="43011" name="Picture 5" descr="sha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430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rebuchet MS" panose="020B0603020202020204" pitchFamily="34" charset="0"/>
              </a:rPr>
              <a:t>Some of the colors of Diamonds</a:t>
            </a:r>
          </a:p>
        </p:txBody>
      </p:sp>
      <p:pic>
        <p:nvPicPr>
          <p:cNvPr id="44035" name="Picture 5" descr="5_4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2008188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8" descr="5_13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1938338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Picture 11" descr="5_21_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600200"/>
            <a:ext cx="1981200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8" name="Picture 14" descr="5_8_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600200"/>
            <a:ext cx="1925638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9" name="Picture 17" descr="5_1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2095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9" descr="5_23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20335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21" descr="5_16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62400"/>
            <a:ext cx="1714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124700" cy="9239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rebuchet MS" panose="020B0603020202020204" pitchFamily="34" charset="0"/>
              </a:rPr>
              <a:t>Lewis Dot Diagram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4052888"/>
          </a:xfrm>
        </p:spPr>
        <p:txBody>
          <a:bodyPr anchor="t"/>
          <a:lstStyle/>
          <a:p>
            <a:pPr eaLnBrk="1" hangingPunct="1"/>
            <a:r>
              <a:rPr lang="en-US" altLang="en-US" sz="2600" smtClean="0"/>
              <a:t>Dots represent electrons in outer shell around the atom.</a:t>
            </a:r>
          </a:p>
          <a:p>
            <a:pPr lvl="1" eaLnBrk="1" hangingPunct="1"/>
            <a:r>
              <a:rPr lang="en-US" altLang="en-US" sz="2400" smtClean="0">
                <a:solidFill>
                  <a:srgbClr val="FFC000"/>
                </a:solidFill>
              </a:rPr>
              <a:t>Outer shell is also known as energy levels.</a:t>
            </a: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32004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4953000" y="3429000"/>
            <a:ext cx="388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Oxygen has 6 electrons in its outer shell.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rebuchet MS" panose="020B0603020202020204" pitchFamily="34" charset="0"/>
              </a:rPr>
              <a:t>Blood Diamonds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763000" cy="4030663"/>
          </a:xfrm>
        </p:spPr>
        <p:txBody>
          <a:bodyPr anchor="t"/>
          <a:lstStyle/>
          <a:p>
            <a:pPr eaLnBrk="1" hangingPunct="1"/>
            <a:r>
              <a:rPr lang="en-US" altLang="en-US" sz="2600" smtClean="0"/>
              <a:t>Blood diamonds (conflict diamonds), are mined in war torn African countries by rebels to fund their conflict. </a:t>
            </a:r>
          </a:p>
          <a:p>
            <a:pPr eaLnBrk="1" hangingPunct="1"/>
            <a:r>
              <a:rPr lang="en-US" altLang="en-US" sz="2600" smtClean="0"/>
              <a:t>The rebels grossly abuse human rights, often murdering and enslaving the local populations to mine the diamonds. 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48188"/>
            <a:ext cx="36957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" descr="Workmen shoveling in the yellow dirt of a diamond mine, a young boy in close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3434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15" descr="Conflict_diamonds_Merlin_28712_200703191236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5788"/>
            <a:ext cx="403860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0" descr="mining_boy_without_hands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5528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124700" cy="923925"/>
          </a:xfrm>
        </p:spPr>
        <p:txBody>
          <a:bodyPr/>
          <a:lstStyle/>
          <a:p>
            <a:r>
              <a:rPr lang="en-US" altLang="en-US" smtClean="0">
                <a:cs typeface="Trebuchet MS" panose="020B0603020202020204" pitchFamily="34" charset="0"/>
              </a:rPr>
              <a:t>Cave of Crystals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335463"/>
          </a:xfrm>
        </p:spPr>
        <p:txBody>
          <a:bodyPr anchor="t"/>
          <a:lstStyle/>
          <a:p>
            <a:r>
              <a:rPr lang="en-US" altLang="en-US" sz="2400" smtClean="0"/>
              <a:t>Located in  Naica, Chihuahua, Mexico.</a:t>
            </a:r>
          </a:p>
          <a:p>
            <a:r>
              <a:rPr lang="en-US" altLang="en-US" sz="2400" smtClean="0"/>
              <a:t>Giant selenite crystals (Gypsum).</a:t>
            </a:r>
          </a:p>
          <a:p>
            <a:r>
              <a:rPr lang="en-US" altLang="en-US" sz="2400" smtClean="0"/>
              <a:t>Largest crystal 12m long, 4m wide, weighed 55 tons.</a:t>
            </a:r>
          </a:p>
          <a:p>
            <a:r>
              <a:rPr lang="en-US" altLang="en-US" sz="2400" smtClean="0"/>
              <a:t>Temperature is 58°C (136°F) at over 90% humidity.</a:t>
            </a:r>
          </a:p>
          <a:p>
            <a:r>
              <a:rPr lang="en-US" altLang="en-US" sz="2400" smtClean="0"/>
              <a:t>Without proper protection humans can only be in the cave for about 10 minutes.</a:t>
            </a:r>
          </a:p>
        </p:txBody>
      </p:sp>
      <p:pic>
        <p:nvPicPr>
          <p:cNvPr id="471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36576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0850"/>
            <a:ext cx="41148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11113"/>
            <a:ext cx="7124700" cy="9239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rebuchet MS" panose="020B0603020202020204" pitchFamily="34" charset="0"/>
              </a:rPr>
              <a:t>Parts of the Atom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594225"/>
          </a:xfrm>
        </p:spPr>
        <p:txBody>
          <a:bodyPr anchor="t"/>
          <a:lstStyle/>
          <a:p>
            <a:pPr eaLnBrk="1" hangingPunct="1"/>
            <a:r>
              <a:rPr lang="en-US" altLang="en-US" sz="2600" i="1" u="sng" smtClean="0"/>
              <a:t>Proton</a:t>
            </a:r>
            <a:r>
              <a:rPr lang="en-US" altLang="en-US" sz="2600" smtClean="0"/>
              <a:t>: Subatomic particle with a positive charge.</a:t>
            </a:r>
          </a:p>
          <a:p>
            <a:pPr lvl="1" eaLnBrk="1" hangingPunct="1"/>
            <a:r>
              <a:rPr lang="en-US" altLang="en-US" sz="2400" i="1" u="sng" smtClean="0"/>
              <a:t>Atomic number</a:t>
            </a:r>
            <a:r>
              <a:rPr lang="en-US" altLang="en-US" sz="2400" smtClean="0"/>
              <a:t>: Number of protons an element has.</a:t>
            </a:r>
          </a:p>
          <a:p>
            <a:pPr eaLnBrk="1" hangingPunct="1"/>
            <a:r>
              <a:rPr lang="en-US" altLang="en-US" sz="2600" i="1" u="sng" smtClean="0"/>
              <a:t>Neutron</a:t>
            </a:r>
            <a:r>
              <a:rPr lang="en-US" altLang="en-US" sz="2600" smtClean="0"/>
              <a:t>: Subatomic particle with a neutral charge.</a:t>
            </a:r>
          </a:p>
          <a:p>
            <a:pPr lvl="1" eaLnBrk="1" hangingPunct="1"/>
            <a:r>
              <a:rPr lang="en-US" altLang="en-US" sz="2400" smtClean="0">
                <a:solidFill>
                  <a:srgbClr val="FFC000"/>
                </a:solidFill>
              </a:rPr>
              <a:t>Elements with various amounts of neutrons are isotopes.</a:t>
            </a:r>
          </a:p>
          <a:p>
            <a:pPr lvl="1" eaLnBrk="1" hangingPunct="1"/>
            <a:r>
              <a:rPr lang="en-US" altLang="en-US" sz="2400" smtClean="0">
                <a:solidFill>
                  <a:srgbClr val="FFC000"/>
                </a:solidFill>
              </a:rPr>
              <a:t>Generally most elements try to have the same amount of protons and neutrons.</a:t>
            </a:r>
          </a:p>
          <a:p>
            <a:pPr eaLnBrk="1" hangingPunct="1"/>
            <a:r>
              <a:rPr lang="en-US" altLang="en-US" sz="2600" i="1" u="sng" smtClean="0"/>
              <a:t>Electron</a:t>
            </a:r>
            <a:r>
              <a:rPr lang="en-US" altLang="en-US" sz="2600" smtClean="0"/>
              <a:t>: Subatomic particle with a negative charge.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124700" cy="9239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rebuchet MS" panose="020B0603020202020204" pitchFamily="34" charset="0"/>
              </a:rPr>
              <a:t>Bonding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052888"/>
          </a:xfrm>
        </p:spPr>
        <p:txBody>
          <a:bodyPr anchor="t"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i="1" u="sng" smtClean="0"/>
              <a:t>Ionic Bond</a:t>
            </a:r>
            <a:r>
              <a:rPr lang="en-US" altLang="en-US" sz="2600" smtClean="0"/>
              <a:t>: Form between positive ions and negative 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i="1" u="sng" smtClean="0"/>
              <a:t>Covalent Bond</a:t>
            </a:r>
            <a:r>
              <a:rPr lang="en-US" altLang="en-US" sz="2600" smtClean="0"/>
              <a:t>: Form when atoms </a:t>
            </a:r>
            <a:r>
              <a:rPr lang="en-US" altLang="en-US" sz="2600" i="1" u="sng" smtClean="0"/>
              <a:t>share</a:t>
            </a:r>
            <a:r>
              <a:rPr lang="en-US" altLang="en-US" sz="2600" smtClean="0"/>
              <a:t> electrons.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0244" name="Picture 5" descr="Ionic Bond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06725"/>
            <a:ext cx="28749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"/>
          <a:stretch>
            <a:fillRect/>
          </a:stretch>
        </p:blipFill>
        <p:spPr bwMode="auto">
          <a:xfrm>
            <a:off x="304800" y="3006725"/>
            <a:ext cx="49434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51800" cy="9239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cs typeface="Trebuchet MS" panose="020B0603020202020204" pitchFamily="34" charset="0"/>
              </a:rPr>
              <a:t>Isotopes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5410200"/>
          </a:xfrm>
        </p:spPr>
        <p:txBody>
          <a:bodyPr/>
          <a:lstStyle/>
          <a:p>
            <a:pPr eaLnBrk="1" hangingPunct="1"/>
            <a:r>
              <a:rPr lang="en-US" altLang="en-US" sz="2600" i="1" u="sng" smtClean="0"/>
              <a:t>Isotopes</a:t>
            </a:r>
            <a:r>
              <a:rPr lang="en-US" altLang="en-US" sz="2600" smtClean="0"/>
              <a:t>: Atoms with same number of protons (atomic number), but varying amount of neutrons.</a:t>
            </a:r>
          </a:p>
          <a:p>
            <a:pPr lvl="1" eaLnBrk="1" hangingPunct="1"/>
            <a:r>
              <a:rPr lang="en-US" altLang="en-US" sz="2300" smtClean="0"/>
              <a:t>Examples: Carbon-12, Carbon-13, Carbon-14</a:t>
            </a:r>
          </a:p>
          <a:p>
            <a:pPr lvl="1" eaLnBrk="1" hangingPunct="1"/>
            <a:r>
              <a:rPr lang="en-US" altLang="en-US" sz="2300" smtClean="0">
                <a:solidFill>
                  <a:srgbClr val="FFC000"/>
                </a:solidFill>
              </a:rPr>
              <a:t>Atomic mass of the element is based on the weighted average of the stable isotopes of the element found on Earth.</a:t>
            </a:r>
          </a:p>
          <a:p>
            <a:pPr lvl="1" eaLnBrk="1" hangingPunct="1"/>
            <a:r>
              <a:rPr lang="en-US" altLang="en-US" sz="2300" smtClean="0"/>
              <a:t>Isotopes represent stable and unstable forms of an element.</a:t>
            </a:r>
          </a:p>
          <a:p>
            <a:pPr lvl="1" eaLnBrk="1" hangingPunct="1"/>
            <a:r>
              <a:rPr lang="en-US" altLang="en-US" sz="2300" smtClean="0">
                <a:solidFill>
                  <a:srgbClr val="FFC000"/>
                </a:solidFill>
              </a:rPr>
              <a:t>Unstable forms go through radioactive decay and shed energy and particles.</a:t>
            </a:r>
          </a:p>
          <a:p>
            <a:pPr lvl="2" eaLnBrk="1" hangingPunct="1"/>
            <a:r>
              <a:rPr lang="en-US" altLang="en-US" sz="2300" smtClean="0">
                <a:solidFill>
                  <a:srgbClr val="FFC000"/>
                </a:solidFill>
              </a:rPr>
              <a:t>The shedding allows them to obtain a stable isotope form.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152400"/>
            <a:ext cx="29559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66675" y="1208088"/>
            <a:ext cx="887095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200" dirty="0" smtClean="0">
                <a:cs typeface="Times New Roman" pitchFamily="18" charset="0"/>
              </a:rPr>
              <a:t>A </a:t>
            </a:r>
            <a:r>
              <a:rPr lang="en-US" altLang="en-US" sz="2200" b="1" dirty="0" smtClean="0">
                <a:cs typeface="Times New Roman" pitchFamily="18" charset="0"/>
              </a:rPr>
              <a:t>Mineral</a:t>
            </a:r>
            <a:r>
              <a:rPr lang="en-US" altLang="en-US" sz="2200" dirty="0" smtClean="0">
                <a:cs typeface="Times New Roman" pitchFamily="18" charset="0"/>
              </a:rPr>
              <a:t> is:</a:t>
            </a:r>
          </a:p>
          <a:p>
            <a:pPr lvl="1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000" dirty="0" smtClean="0">
                <a:cs typeface="Times New Roman" pitchFamily="18" charset="0"/>
              </a:rPr>
              <a:t>Naturally occurring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rgbClr val="FFC000"/>
                </a:solidFill>
                <a:cs typeface="Times New Roman" pitchFamily="18" charset="0"/>
              </a:rPr>
              <a:t>Synthetic gems are not considered minerals.</a:t>
            </a:r>
          </a:p>
          <a:p>
            <a:pPr lvl="1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000" dirty="0" smtClean="0">
                <a:cs typeface="Times New Roman" pitchFamily="18" charset="0"/>
              </a:rPr>
              <a:t>Solid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rgbClr val="FFC000"/>
                </a:solidFill>
                <a:cs typeface="Times New Roman" pitchFamily="18" charset="0"/>
              </a:rPr>
              <a:t>Based on temperatures that occur on Earth.</a:t>
            </a:r>
          </a:p>
          <a:p>
            <a:pPr lvl="1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000" dirty="0" smtClean="0">
                <a:cs typeface="Times New Roman" pitchFamily="18" charset="0"/>
              </a:rPr>
              <a:t>Orderly crystalline structure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rgbClr val="FFC000"/>
                </a:solidFill>
                <a:cs typeface="Times New Roman" pitchFamily="18" charset="0"/>
              </a:rPr>
              <a:t>Opal is not a mineral because it does not have an orderly internal structure.</a:t>
            </a:r>
          </a:p>
          <a:p>
            <a:pPr lvl="1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000" dirty="0" smtClean="0">
                <a:cs typeface="Times New Roman" pitchFamily="18" charset="0"/>
              </a:rPr>
              <a:t>Definite chemical composition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rgbClr val="FFC000"/>
                </a:solidFill>
              </a:rPr>
              <a:t>Salt =  </a:t>
            </a:r>
            <a:r>
              <a:rPr lang="en-US" altLang="en-US" sz="2000" dirty="0" err="1" smtClean="0">
                <a:solidFill>
                  <a:srgbClr val="FFC000"/>
                </a:solidFill>
              </a:rPr>
              <a:t>NaCl</a:t>
            </a:r>
            <a:r>
              <a:rPr lang="en-US" altLang="en-US" sz="2000" dirty="0" smtClean="0">
                <a:solidFill>
                  <a:srgbClr val="FFC000"/>
                </a:solidFill>
              </a:rPr>
              <a:t>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Quartz = SiO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</a:p>
          <a:p>
            <a:pPr marL="85725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000" dirty="0" smtClean="0">
                <a:cs typeface="Times New Roman" pitchFamily="18" charset="0"/>
              </a:rPr>
              <a:t>Inorganic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rgbClr val="FFC000"/>
                </a:solidFill>
                <a:cs typeface="Times New Roman" pitchFamily="18" charset="0"/>
              </a:rPr>
              <a:t>Not formed from plant or animal processes.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rgbClr val="FFC000"/>
                </a:solidFill>
                <a:cs typeface="Times New Roman" pitchFamily="18" charset="0"/>
              </a:rPr>
              <a:t>sugar is not a mineral.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200" dirty="0" smtClean="0"/>
          </a:p>
        </p:txBody>
      </p:sp>
      <p:pic>
        <p:nvPicPr>
          <p:cNvPr id="12291" name="Picture 5" descr="black-o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67188"/>
            <a:ext cx="129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497513" y="4675188"/>
            <a:ext cx="812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i="0">
                <a:latin typeface="Times New Roman" panose="02020603050405020304" pitchFamily="18" charset="0"/>
              </a:rPr>
              <a:t>Opal</a:t>
            </a:r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6400800" y="485933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51800" cy="9239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cs typeface="Trebuchet MS" panose="020B0603020202020204" pitchFamily="34" charset="0"/>
              </a:rPr>
              <a:t>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124700" cy="9239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cs typeface="Trebuchet MS" panose="020B0603020202020204" pitchFamily="34" charset="0"/>
              </a:rPr>
              <a:t>Crystals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1027113"/>
            <a:ext cx="8950325" cy="4054475"/>
          </a:xfrm>
        </p:spPr>
        <p:txBody>
          <a:bodyPr anchor="t"/>
          <a:lstStyle/>
          <a:p>
            <a:pPr eaLnBrk="1" hangingPunct="1"/>
            <a:r>
              <a:rPr lang="en-US" altLang="en-US" sz="2600" i="1" u="sng" smtClean="0">
                <a:cs typeface="Times New Roman" panose="02020603050405020304" pitchFamily="18" charset="0"/>
              </a:rPr>
              <a:t>Crystal</a:t>
            </a:r>
            <a:r>
              <a:rPr lang="en-US" altLang="en-US" sz="2600" smtClean="0">
                <a:cs typeface="Times New Roman" panose="02020603050405020304" pitchFamily="18" charset="0"/>
              </a:rPr>
              <a:t>: Is a solid in which the atoms are arranged in a repeating pattern.</a:t>
            </a:r>
            <a:r>
              <a:rPr lang="en-US" altLang="en-US" sz="2600" smtClean="0"/>
              <a:t>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93675" y="212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17" name="Group 10"/>
          <p:cNvGrpSpPr>
            <a:grpSpLocks/>
          </p:cNvGrpSpPr>
          <p:nvPr/>
        </p:nvGrpSpPr>
        <p:grpSpPr bwMode="auto">
          <a:xfrm>
            <a:off x="0" y="1911350"/>
            <a:ext cx="9144000" cy="3036888"/>
            <a:chOff x="0" y="1913"/>
            <a:chExt cx="5760" cy="1913"/>
          </a:xfrm>
        </p:grpSpPr>
        <p:sp>
          <p:nvSpPr>
            <p:cNvPr id="13321" name="Rectangle 7"/>
            <p:cNvSpPr>
              <a:spLocks noChangeArrowheads="1"/>
            </p:cNvSpPr>
            <p:nvPr/>
          </p:nvSpPr>
          <p:spPr bwMode="auto">
            <a:xfrm>
              <a:off x="0" y="1913"/>
              <a:ext cx="5760" cy="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22" name="Rectangle 8"/>
            <p:cNvSpPr>
              <a:spLocks noChangeArrowheads="1"/>
            </p:cNvSpPr>
            <p:nvPr/>
          </p:nvSpPr>
          <p:spPr bwMode="auto">
            <a:xfrm>
              <a:off x="0" y="1913"/>
              <a:ext cx="576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 b="0" i="0">
                  <a:latin typeface="Arial" panose="020B0604020202020204" pitchFamily="34" charset="0"/>
                  <a:hlinkClick r:id="rId2"/>
                </a:rPr>
                <a:t>  </a:t>
              </a:r>
              <a:r>
                <a:rPr lang="en-US" altLang="en-US" sz="5900" b="0" i="0">
                  <a:latin typeface="Arial" panose="020B0604020202020204" pitchFamily="34" charset="0"/>
                </a:rPr>
                <a:t> </a:t>
              </a:r>
              <a:r>
                <a:rPr lang="en-US" altLang="en-US" sz="1000" b="0" i="0">
                  <a:latin typeface="Arial" panose="020B0604020202020204" pitchFamily="34" charset="0"/>
                </a:rPr>
                <a:t>                         </a:t>
              </a:r>
              <a:endParaRPr lang="en-US" altLang="en-US" sz="1100" b="0" i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000" b="0" i="0">
                <a:latin typeface="Arial" panose="020B0604020202020204" pitchFamily="34" charset="0"/>
              </a:endParaRPr>
            </a:p>
          </p:txBody>
        </p:sp>
      </p:grpSp>
      <p:pic>
        <p:nvPicPr>
          <p:cNvPr id="13318" name="Picture 21" descr="Diamonds2_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71738"/>
            <a:ext cx="38862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30750"/>
            <a:ext cx="2743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109788"/>
            <a:ext cx="35909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3658</TotalTime>
  <Words>1177</Words>
  <Application>Microsoft Office PowerPoint</Application>
  <PresentationFormat>On-screen Show (4:3)</PresentationFormat>
  <Paragraphs>234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Courier New</vt:lpstr>
      <vt:lpstr>PosterBodoni BT</vt:lpstr>
      <vt:lpstr>Times New Roman</vt:lpstr>
      <vt:lpstr>Trebuchet MS</vt:lpstr>
      <vt:lpstr>Verdana</vt:lpstr>
      <vt:lpstr>Wingdings 2</vt:lpstr>
      <vt:lpstr>Autumn</vt:lpstr>
      <vt:lpstr>      Minerals </vt:lpstr>
      <vt:lpstr>Elements and the Periodic Table</vt:lpstr>
      <vt:lpstr>Atoms &amp; Bonding</vt:lpstr>
      <vt:lpstr>Lewis Dot Diagram</vt:lpstr>
      <vt:lpstr>Parts of the Atom</vt:lpstr>
      <vt:lpstr>Bonding</vt:lpstr>
      <vt:lpstr>Isotopes</vt:lpstr>
      <vt:lpstr>Minerals</vt:lpstr>
      <vt:lpstr>Crystals</vt:lpstr>
      <vt:lpstr>Crystal Systems </vt:lpstr>
      <vt:lpstr>PowerPoint Presentation</vt:lpstr>
      <vt:lpstr>Mineral Formation</vt:lpstr>
      <vt:lpstr>Mineral Formation</vt:lpstr>
      <vt:lpstr>Mineral Formation</vt:lpstr>
      <vt:lpstr>Mineral Composition Groups </vt:lpstr>
      <vt:lpstr>The largest group, the Silicates, have Silicon and Oxygen.</vt:lpstr>
      <vt:lpstr>Carbonates</vt:lpstr>
      <vt:lpstr>Mineral Composition Groups </vt:lpstr>
      <vt:lpstr>Mineral Composition Groups </vt:lpstr>
      <vt:lpstr>Mineral Composition Groups </vt:lpstr>
      <vt:lpstr>PowerPoint Presentation</vt:lpstr>
      <vt:lpstr>Properties of Minerals</vt:lpstr>
      <vt:lpstr>Color</vt:lpstr>
      <vt:lpstr>Luster </vt:lpstr>
      <vt:lpstr>Streak</vt:lpstr>
      <vt:lpstr>Crystal Form</vt:lpstr>
      <vt:lpstr>Hardness</vt:lpstr>
      <vt:lpstr>PowerPoint Presentation</vt:lpstr>
      <vt:lpstr>Cleavage</vt:lpstr>
      <vt:lpstr>Fracture</vt:lpstr>
      <vt:lpstr>Density</vt:lpstr>
      <vt:lpstr>Special Properties</vt:lpstr>
      <vt:lpstr>Gemstones &amp; Diamonds </vt:lpstr>
      <vt:lpstr>Birthstones</vt:lpstr>
      <vt:lpstr>Birthstones</vt:lpstr>
      <vt:lpstr>Birthstone</vt:lpstr>
      <vt:lpstr>Birthstone</vt:lpstr>
      <vt:lpstr>Diamond Cuts</vt:lpstr>
      <vt:lpstr>Some of the colors of Diamonds</vt:lpstr>
      <vt:lpstr>Blood Diamonds</vt:lpstr>
      <vt:lpstr>PowerPoint Presentation</vt:lpstr>
      <vt:lpstr>Cave of Crystals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</dc:title>
  <dc:creator>user</dc:creator>
  <cp:lastModifiedBy>Thomas Britt</cp:lastModifiedBy>
  <cp:revision>118</cp:revision>
  <dcterms:created xsi:type="dcterms:W3CDTF">2006-08-02T18:52:15Z</dcterms:created>
  <dcterms:modified xsi:type="dcterms:W3CDTF">2016-02-04T13:57:34Z</dcterms:modified>
</cp:coreProperties>
</file>