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handoutMasterIdLst>
    <p:handoutMasterId r:id="rId24"/>
  </p:handout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65" r:id="rId13"/>
    <p:sldId id="266" r:id="rId14"/>
    <p:sldId id="267" r:id="rId15"/>
    <p:sldId id="268" r:id="rId16"/>
    <p:sldId id="269" r:id="rId17"/>
    <p:sldId id="280" r:id="rId18"/>
    <p:sldId id="270" r:id="rId19"/>
    <p:sldId id="279" r:id="rId20"/>
    <p:sldId id="271" r:id="rId21"/>
    <p:sldId id="272" r:id="rId22"/>
    <p:sldId id="273" r:id="rId23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F307262C-9578-4FB9-A2DB-E7D7F65542A2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D7A0D1-5C08-4521-A1DE-1954EE570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75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4471A-ED54-4AAF-B883-121211B255B9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9A74-2DFE-4EB5-90AE-2BABCF95E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87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24763-2C3E-4C3A-A155-84372D862127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890A0-9843-46FF-A64F-7C9BAB320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87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5812-5B56-498F-90E2-E6436F28CC59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D60BE-F17E-4813-B62E-8CA74AEDD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91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9F52BF-1C5F-4430-AB7D-4FB83C65A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31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C7DB-49AE-44E4-9422-548738837018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CE796-73D3-4ECB-A630-C8F38F37B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22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743C-01C6-4AAA-9F89-AD4E7E3F7599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BAD6D-B065-410D-A25B-A70E9F58E5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75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9B29-433E-4CA1-8AAB-2563BAF0AC58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03AB9-F946-4525-81CE-AFABD9ED9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57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5384-B4C3-484B-A54D-C07EBB9861E0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89468-9FBD-4DF8-BFCE-68D81A3C5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2940-2100-4D68-9296-985BA44BE402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C47F2-F5AB-442C-8386-0121F2007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71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4A52-FC07-49C5-A3B3-58485C3656D3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BD296-75D9-4F99-A7EB-0F3DDD48E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7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C64B-B438-462F-BDBE-691F06EB1D4D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849BC-1EC7-4B61-A010-E44165E87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17AC-747E-4E9A-9AFA-C6BB00A56B68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7BD0D-0426-4915-82B9-7F193D777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04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fld id="{60188AD0-4522-4D1A-A390-8BD4EE849CDE}" type="datetime1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A7B0A8-8342-46C6-B31C-CB3A3296C9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Mapping the Earth:</a:t>
            </a:r>
            <a:br>
              <a:rPr lang="en-US" sz="4000" smtClean="0"/>
            </a:br>
            <a:r>
              <a:rPr lang="en-US" sz="4000" smtClean="0"/>
              <a:t>Topography</a:t>
            </a:r>
          </a:p>
        </p:txBody>
      </p:sp>
      <p:pic>
        <p:nvPicPr>
          <p:cNvPr id="3075" name="Content Placeholder 3" descr="world_600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4" r="-7124"/>
          <a:stretch>
            <a:fillRect/>
          </a:stretch>
        </p:blipFill>
        <p:spPr>
          <a:xfrm>
            <a:off x="457200" y="175260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Robinson Projection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2. Robinson Projection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Most commonly used map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Distorted around the edges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Accurate everywhere else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Curved lines of longitude </a:t>
            </a:r>
          </a:p>
        </p:txBody>
      </p:sp>
      <p:pic>
        <p:nvPicPr>
          <p:cNvPr id="12292" name="Picture 6" descr="img9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75125"/>
            <a:ext cx="501491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Conic Projection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3. Conic Projection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Very accurate in areas of latitude.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Much distortion of longitude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Most popular for road maps and weather maps.</a:t>
            </a:r>
          </a:p>
        </p:txBody>
      </p:sp>
      <p:pic>
        <p:nvPicPr>
          <p:cNvPr id="13316" name="Picture 5" descr="Equidistant conic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32238"/>
            <a:ext cx="5267325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ASconic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32238"/>
            <a:ext cx="32416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Gnomonic Projections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>
                <a:ea typeface="ＭＳ Ｐゴシック" panose="020B0600070205080204" pitchFamily="34" charset="-128"/>
              </a:rPr>
              <a:t>4. Gnomonic Projections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distances and directions are distorted.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Accurately shows the shortest distance between two points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Used by sailors for navigation.</a:t>
            </a:r>
          </a:p>
        </p:txBody>
      </p:sp>
      <p:pic>
        <p:nvPicPr>
          <p:cNvPr id="14340" name="Picture 5" descr="e_az_gnomonic_LWns_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3505200"/>
            <a:ext cx="30638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Topographic Maps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 startAt="5"/>
              <a:defRPr/>
            </a:pPr>
            <a:r>
              <a:rPr lang="en-US" altLang="en-US" sz="2900" dirty="0" smtClean="0"/>
              <a:t>Topographic Maps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500" dirty="0" smtClean="0"/>
              <a:t>Show Earth’s 3-D surface on a flat map.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500" dirty="0" smtClean="0"/>
              <a:t>Shows elevation using contour lines.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500" dirty="0" smtClean="0"/>
              <a:t>Very important for geologists, hikers, and campers.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600" dirty="0" smtClean="0"/>
          </a:p>
        </p:txBody>
      </p:sp>
      <p:pic>
        <p:nvPicPr>
          <p:cNvPr id="15364" name="Picture 22" descr="HS%20Hawaii%20relief%20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20813"/>
            <a:ext cx="441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Topographic Maps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Contour Lines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Show elevation (height above sea level).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NEVER cross each other.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All points on the line have the same elevation.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Adjacent lines show a change in elevation.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Every FIFTH line is BOLD and is labeled with elevation.</a:t>
            </a:r>
            <a:r>
              <a:rPr lang="en-US" altLang="en-US" sz="3200" smtClean="0"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eology.isu.edu/geostac/Field_Exercise/wildfire/images/topo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1629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>
                <a:ea typeface="ＭＳ Ｐゴシック" panose="020B0600070205080204" pitchFamily="34" charset="-128"/>
              </a:rPr>
              <a:t>Indicating all contour lines make it look cluttered</a:t>
            </a:r>
          </a:p>
        </p:txBody>
      </p:sp>
      <p:pic>
        <p:nvPicPr>
          <p:cNvPr id="18435" name="Picture 4" descr="ct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52600"/>
            <a:ext cx="4343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ctr3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270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013"/>
            <a:ext cx="6400800" cy="64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Topographic Maps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 u="sng" smtClean="0">
                <a:ea typeface="ＭＳ Ｐゴシック" panose="020B0600070205080204" pitchFamily="34" charset="-128"/>
              </a:rPr>
              <a:t>Contour Interval (CI)</a:t>
            </a:r>
            <a:r>
              <a:rPr lang="en-US" altLang="en-US" i="1" smtClean="0">
                <a:ea typeface="ＭＳ Ｐゴシック" panose="020B0600070205080204" pitchFamily="34" charset="-128"/>
              </a:rPr>
              <a:t>: </a:t>
            </a:r>
            <a:r>
              <a:rPr lang="en-US" altLang="en-US" smtClean="0">
                <a:ea typeface="ＭＳ Ｐゴシック" panose="020B0600070205080204" pitchFamily="34" charset="-128"/>
              </a:rPr>
              <a:t>Indicates the difference in elevation between adjacent lines.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The CLOSER the lines are show the steeper the slope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The FURTHER the lines are show the gentler the slope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Circle contour lines show a hill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Hachure marks show a depression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905500" y="4038600"/>
            <a:ext cx="1295400" cy="12192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7" charset="-128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53150" y="4191000"/>
            <a:ext cx="8001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Calibri" pitchFamily="34" charset="0"/>
                <a:ea typeface="ＭＳ Ｐゴシック" pitchFamily="-107" charset="-128"/>
              </a:rPr>
              <a:t>v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05550" y="4343400"/>
            <a:ext cx="495300" cy="533400"/>
          </a:xfrm>
          <a:prstGeom prst="ellipse">
            <a:avLst/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7" charset="-128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00400" y="5257800"/>
            <a:ext cx="1676400" cy="1327150"/>
          </a:xfrm>
          <a:prstGeom prst="ellipse">
            <a:avLst/>
          </a:prstGeom>
          <a:solidFill>
            <a:srgbClr val="604A7B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7" charset="-128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52800" y="5518150"/>
            <a:ext cx="12192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7" charset="-128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57600" y="5715000"/>
            <a:ext cx="647700" cy="4111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7" charset="-128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3870326" y="5387975"/>
            <a:ext cx="2603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4419600" y="5521325"/>
            <a:ext cx="304800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457700" y="6126163"/>
            <a:ext cx="304800" cy="107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endCxn id="10" idx="4"/>
          </p:cNvCxnSpPr>
          <p:nvPr/>
        </p:nvCxnSpPr>
        <p:spPr bwMode="auto">
          <a:xfrm rot="16200000" flipV="1">
            <a:off x="3867150" y="6451600"/>
            <a:ext cx="227013" cy="36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endCxn id="10" idx="3"/>
          </p:cNvCxnSpPr>
          <p:nvPr/>
        </p:nvCxnSpPr>
        <p:spPr bwMode="auto">
          <a:xfrm flipV="1">
            <a:off x="3352800" y="6234113"/>
            <a:ext cx="177800" cy="120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263900" y="5562600"/>
            <a:ext cx="17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rot="5400000">
            <a:off x="3770312" y="6162676"/>
            <a:ext cx="23177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305300" y="5870575"/>
            <a:ext cx="3048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3378200" y="5868988"/>
            <a:ext cx="3048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  <a:endCxn id="10" idx="5"/>
          </p:cNvCxnSpPr>
          <p:nvPr/>
        </p:nvCxnSpPr>
        <p:spPr bwMode="auto">
          <a:xfrm>
            <a:off x="4152900" y="6121400"/>
            <a:ext cx="241300" cy="1127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 rot="16200000" flipH="1">
            <a:off x="3676650" y="5581651"/>
            <a:ext cx="153987" cy="112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rot="5400000" flipH="1" flipV="1">
            <a:off x="4045743" y="5606257"/>
            <a:ext cx="150813" cy="6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3441700" y="6019800"/>
            <a:ext cx="215900" cy="106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flipV="1">
            <a:off x="3784600" y="5872163"/>
            <a:ext cx="177800" cy="147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4002088" y="5867400"/>
            <a:ext cx="1905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rot="5400000">
            <a:off x="3921919" y="5795169"/>
            <a:ext cx="1524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29ECF64-7AAC-450D-BF1A-5A2EE1002D1D}" type="datetime1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8/28/2015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41A3D2-3058-4455-A3FC-83A60AC16E0B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Contour interval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Distance between contour lines</a:t>
            </a:r>
          </a:p>
        </p:txBody>
      </p:sp>
      <p:pic>
        <p:nvPicPr>
          <p:cNvPr id="21510" name="Picture 4" descr="ctr1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24025"/>
            <a:ext cx="9144000" cy="5133975"/>
          </a:xfrm>
          <a:noFill/>
        </p:spPr>
      </p:pic>
      <p:sp>
        <p:nvSpPr>
          <p:cNvPr id="21511" name="Line 5"/>
          <p:cNvSpPr>
            <a:spLocks noChangeShapeType="1"/>
          </p:cNvSpPr>
          <p:nvPr/>
        </p:nvSpPr>
        <p:spPr bwMode="auto">
          <a:xfrm flipH="1">
            <a:off x="1600200" y="16764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4419600" y="3352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>
            <a:off x="4724400" y="31242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3886200" y="2932113"/>
            <a:ext cx="75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500’</a:t>
            </a:r>
          </a:p>
        </p:txBody>
      </p:sp>
      <p:sp>
        <p:nvSpPr>
          <p:cNvPr id="21515" name="Line 9"/>
          <p:cNvSpPr>
            <a:spLocks noChangeShapeType="1"/>
          </p:cNvSpPr>
          <p:nvPr/>
        </p:nvSpPr>
        <p:spPr bwMode="auto">
          <a:xfrm flipV="1">
            <a:off x="4419600" y="3124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0"/>
          <p:cNvSpPr>
            <a:spLocks noChangeShapeType="1"/>
          </p:cNvSpPr>
          <p:nvPr/>
        </p:nvSpPr>
        <p:spPr bwMode="auto">
          <a:xfrm flipH="1" flipV="1">
            <a:off x="4419600" y="31242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1"/>
          <p:cNvSpPr>
            <a:spLocks noChangeShapeType="1"/>
          </p:cNvSpPr>
          <p:nvPr/>
        </p:nvSpPr>
        <p:spPr bwMode="auto">
          <a:xfrm flipH="1">
            <a:off x="4191000" y="16764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Equator</a:t>
            </a:r>
          </a:p>
        </p:txBody>
      </p:sp>
      <p:pic>
        <p:nvPicPr>
          <p:cNvPr id="4099" name="Picture 4" descr="equator_and_prime_meridi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"/>
          <a:stretch>
            <a:fillRect/>
          </a:stretch>
        </p:blipFill>
        <p:spPr bwMode="auto">
          <a:xfrm>
            <a:off x="4800600" y="2439988"/>
            <a:ext cx="3617913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6"/>
          <p:cNvSpPr txBox="1">
            <a:spLocks noChangeArrowheads="1"/>
          </p:cNvSpPr>
          <p:nvPr/>
        </p:nvSpPr>
        <p:spPr bwMode="auto">
          <a:xfrm>
            <a:off x="228600" y="1166813"/>
            <a:ext cx="85344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 u="sng"/>
              <a:t>Equator</a:t>
            </a:r>
            <a:r>
              <a:rPr lang="en-US" altLang="en-US"/>
              <a:t>: Imaginary line that circles the Earth halfway between the North &amp; South Poles.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485775" y="43688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 0°latitude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3190875" y="3962400"/>
            <a:ext cx="1600200" cy="13970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Satellite Mapping	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6"/>
              <a:defRPr/>
            </a:pPr>
            <a:r>
              <a:rPr lang="en-US" altLang="en-US" sz="2900" dirty="0" smtClean="0"/>
              <a:t>Satellite Mapping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700" dirty="0" smtClean="0"/>
              <a:t>	Remote Sensing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700" dirty="0" smtClean="0"/>
              <a:t>	Making maps much more accurate!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sz="2700" dirty="0" smtClean="0"/>
              <a:t>  Uses orbiting satellites to collect information.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700" dirty="0" smtClean="0"/>
              <a:t>GPS (Global Positioning Systems)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en-US" sz="2700" dirty="0" smtClean="0"/>
              <a:t>- GPS uses an instrument that receives signals to compute the latitude and longitude of location.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altLang="en-US" sz="2700" dirty="0" smtClean="0"/>
              <a:t>- Also collects data on speed and direction.</a:t>
            </a:r>
          </a:p>
        </p:txBody>
      </p:sp>
      <p:pic>
        <p:nvPicPr>
          <p:cNvPr id="22532" name="Picture 3" descr="Hawaii_satellite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296863"/>
            <a:ext cx="24384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Latitude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191000" cy="4572000"/>
          </a:xfrm>
        </p:spPr>
        <p:txBody>
          <a:bodyPr/>
          <a:lstStyle/>
          <a:p>
            <a:pPr eaLnBrk="1" hangingPunct="1"/>
            <a:r>
              <a:rPr lang="en-US" altLang="en-US" sz="2800" i="1" u="sng" smtClean="0">
                <a:ea typeface="ＭＳ Ｐゴシック" panose="020B0600070205080204" pitchFamily="34" charset="-128"/>
              </a:rPr>
              <a:t>Latitude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: Distance measured in degrees north or south of the equator. </a:t>
            </a:r>
            <a:br>
              <a:rPr lang="en-US" altLang="en-US" sz="2800" smtClean="0">
                <a:ea typeface="ＭＳ Ｐゴシック" panose="020B0600070205080204" pitchFamily="34" charset="-128"/>
              </a:rPr>
            </a:br>
            <a:endParaRPr lang="en-US" altLang="en-US" sz="28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We are at 38°North.</a:t>
            </a:r>
          </a:p>
          <a:p>
            <a:pPr eaLnBrk="1" hangingPunct="1"/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5124" name="Picture 4" descr="Latitu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4697413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Prime Meridian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6685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en-US" i="1" u="sng" smtClean="0">
                <a:ea typeface="ＭＳ Ｐゴシック" panose="020B0600070205080204" pitchFamily="34" charset="-128"/>
              </a:rPr>
              <a:t>Prime Meridian</a:t>
            </a:r>
            <a:r>
              <a:rPr lang="en-US" altLang="en-US" smtClean="0">
                <a:ea typeface="ＭＳ Ｐゴシック" panose="020B0600070205080204" pitchFamily="34" charset="-128"/>
              </a:rPr>
              <a:t>: Imaginary line that runs from the North Pole to the South Pole directly through </a:t>
            </a:r>
            <a:r>
              <a:rPr lang="en-US" altLang="en-US" b="1" smtClean="0">
                <a:ea typeface="ＭＳ Ｐゴシック" panose="020B0600070205080204" pitchFamily="34" charset="-128"/>
              </a:rPr>
              <a:t>Greenwich, England</a:t>
            </a:r>
            <a:r>
              <a:rPr lang="en-US" altLang="en-US" smtClean="0">
                <a:ea typeface="ＭＳ Ｐゴシック" panose="020B0600070205080204" pitchFamily="34" charset="-128"/>
              </a:rPr>
              <a:t>. </a:t>
            </a:r>
          </a:p>
        </p:txBody>
      </p:sp>
      <p:pic>
        <p:nvPicPr>
          <p:cNvPr id="6148" name="Picture 4" descr="equator_and_prime_meridi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4"/>
          <a:stretch>
            <a:fillRect/>
          </a:stretch>
        </p:blipFill>
        <p:spPr bwMode="auto">
          <a:xfrm>
            <a:off x="4448175" y="1295400"/>
            <a:ext cx="46958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505200" y="4733925"/>
            <a:ext cx="2819400" cy="13970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-107" charset="-128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458788" y="5140325"/>
            <a:ext cx="373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/>
              <a:t> 0° longitude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ongitu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374775"/>
            <a:ext cx="5105400" cy="5026025"/>
          </a:xfrm>
          <a:noFill/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Longitude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i="1" u="sng" smtClean="0">
                <a:ea typeface="ＭＳ Ｐゴシック" panose="020B0600070205080204" pitchFamily="34" charset="-128"/>
              </a:rPr>
              <a:t>Longitude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: Distances measured in degrees east or west of the prime meridian. </a:t>
            </a:r>
          </a:p>
          <a:p>
            <a:pPr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We are at 77°West.</a:t>
            </a:r>
          </a:p>
          <a:p>
            <a:pPr eaLnBrk="1" hangingPunct="1">
              <a:buFontTx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A4ind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"/>
          <a:stretch>
            <a:fillRect/>
          </a:stretch>
        </p:blipFill>
        <p:spPr bwMode="auto">
          <a:xfrm>
            <a:off x="6156325" y="3733800"/>
            <a:ext cx="29876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jdo0785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ea typeface="ＭＳ Ｐゴシック" panose="020B0600070205080204" pitchFamily="34" charset="-128"/>
              </a:rPr>
              <a:t> International Date Line 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839200" cy="4852988"/>
          </a:xfrm>
        </p:spPr>
        <p:txBody>
          <a:bodyPr/>
          <a:lstStyle/>
          <a:p>
            <a:pPr eaLnBrk="1" hangingPunct="1"/>
            <a:r>
              <a:rPr lang="en-US" altLang="en-US" sz="2800" i="1" u="sng" smtClean="0">
                <a:ea typeface="ＭＳ Ｐゴシック" panose="020B0600070205080204" pitchFamily="34" charset="-128"/>
              </a:rPr>
              <a:t>International Date Line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: Imaginary line that runs along the 180°longitude. </a:t>
            </a:r>
          </a:p>
          <a:p>
            <a:pPr lvl="1"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Transition for calendar days. </a:t>
            </a:r>
          </a:p>
          <a:p>
            <a:pPr lvl="1"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Located in the middle of the Pacific Ocean.</a:t>
            </a:r>
          </a:p>
          <a:p>
            <a:pPr lvl="1" eaLnBrk="1" hangingPunct="1"/>
            <a:r>
              <a:rPr lang="en-US" altLang="en-US" sz="2500" smtClean="0">
                <a:ea typeface="ＭＳ Ｐゴシック" panose="020B0600070205080204" pitchFamily="34" charset="-128"/>
              </a:rPr>
              <a:t>Establish by the International Meridian Conference in 1884.  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Hawaii is one of the last to bring in the New Year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New Zealand is first to bring in the New Year</a:t>
            </a: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5486400" y="56388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9"/>
          <p:cNvSpPr>
            <a:spLocks noChangeShapeType="1"/>
          </p:cNvSpPr>
          <p:nvPr/>
        </p:nvSpPr>
        <p:spPr bwMode="auto">
          <a:xfrm flipV="1">
            <a:off x="5943600" y="5029200"/>
            <a:ext cx="22098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6738938" y="4686300"/>
            <a:ext cx="2100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     1/1/2013    12/31/2014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Types of Maps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667000" y="1420813"/>
            <a:ext cx="5715000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Mercator Map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Robinson Projection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Conic Projection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Gnomic Projection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Topographic Maps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Calibri" panose="020F0502020204030204" pitchFamily="34" charset="0"/>
              <a:buAutoNum type="arabicPeriod"/>
            </a:pPr>
            <a:r>
              <a:rPr lang="en-US" altLang="en-US"/>
              <a:t>Satellite Mapping</a:t>
            </a:r>
            <a:br>
              <a:rPr lang="en-US" altLang="en-US"/>
            </a:br>
            <a:r>
              <a:rPr lang="en-US" altLang="en-US"/>
              <a:t>(remote sensing)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sz="1800"/>
          </a:p>
        </p:txBody>
      </p:sp>
      <p:pic>
        <p:nvPicPr>
          <p:cNvPr id="9220" name="Content Placeholder 3" descr="world_600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4" r="-7124"/>
          <a:stretch>
            <a:fillRect/>
          </a:stretch>
        </p:blipFill>
        <p:spPr>
          <a:xfrm>
            <a:off x="685800" y="609600"/>
            <a:ext cx="1981200" cy="1089025"/>
          </a:xfrm>
        </p:spPr>
      </p:pic>
      <p:pic>
        <p:nvPicPr>
          <p:cNvPr id="9221" name="Picture 6" descr="img9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57288"/>
            <a:ext cx="21336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ASconic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19812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e_az_gnomonic_LWns_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2733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7" descr="ctr2z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267200"/>
            <a:ext cx="2286000" cy="1639888"/>
          </a:xfrm>
          <a:noFill/>
        </p:spPr>
      </p:pic>
      <p:pic>
        <p:nvPicPr>
          <p:cNvPr id="9225" name="Picture 12" descr="Hawaii_satellite_m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694238"/>
            <a:ext cx="183673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Map Overview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143000"/>
          <a:ext cx="8610600" cy="54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151909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Map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Advantages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Disadvantages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10148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Mercator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Parallel lines of latitude and longitude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Shows direction 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Distorts size 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10148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Robinson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Parallel</a:t>
                      </a:r>
                      <a:r>
                        <a:rPr lang="en-US" sz="1800" baseline="0" dirty="0" smtClean="0"/>
                        <a:t> lines of latitude, curved lines of longitude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accurate nea</a:t>
                      </a:r>
                      <a:r>
                        <a:rPr lang="en-US" sz="1800" baseline="0" dirty="0" smtClean="0"/>
                        <a:t>r the equator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Distorted around the edges</a:t>
                      </a:r>
                      <a:r>
                        <a:rPr lang="en-US" sz="1800" baseline="0" dirty="0" smtClean="0"/>
                        <a:t> and near the poles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84651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Conic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Unfolded cone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Accurate</a:t>
                      </a:r>
                      <a:r>
                        <a:rPr lang="en-US" sz="1800" baseline="0" dirty="0" smtClean="0"/>
                        <a:t> lines of latitude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Distorted</a:t>
                      </a:r>
                      <a:r>
                        <a:rPr lang="en-US" sz="1800" baseline="0" dirty="0" smtClean="0"/>
                        <a:t> lines of longitude</a:t>
                      </a:r>
                      <a:endParaRPr lang="en-US" sz="1800" dirty="0"/>
                    </a:p>
                  </a:txBody>
                  <a:tcPr marT="45725" marB="45725"/>
                </a:tc>
              </a:tr>
              <a:tr h="10148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Gnomonic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(or Gnomic)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Lines of latitude</a:t>
                      </a:r>
                      <a:r>
                        <a:rPr lang="en-US" sz="1800" baseline="0" dirty="0" smtClean="0"/>
                        <a:t> are circles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Shows</a:t>
                      </a:r>
                      <a:r>
                        <a:rPr lang="en-US" sz="1800" baseline="0" dirty="0" smtClean="0"/>
                        <a:t> shortest distance between two points</a:t>
                      </a:r>
                      <a:endParaRPr lang="en-US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Distance and direction distorted</a:t>
                      </a:r>
                      <a:endParaRPr lang="en-US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Mercator Projection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 smtClean="0">
                <a:ea typeface="ＭＳ Ｐゴシック" panose="020B0600070205080204" pitchFamily="34" charset="-128"/>
              </a:rPr>
              <a:t>Mercator Projection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Parallel lines of latitude and longitude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Distorts size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Shows direction accurately </a:t>
            </a:r>
          </a:p>
          <a:p>
            <a:pPr lvl="1" eaLnBrk="1" hangingPunct="1"/>
            <a:r>
              <a:rPr lang="en-US" altLang="en-US" smtClean="0">
                <a:ea typeface="ＭＳ Ｐゴシック" panose="020B0600070205080204" pitchFamily="34" charset="-128"/>
              </a:rPr>
              <a:t>Popular map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1268" name="Content Placeholder 3" descr="world_60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4" r="-7124"/>
          <a:stretch>
            <a:fillRect/>
          </a:stretch>
        </p:blipFill>
        <p:spPr bwMode="auto">
          <a:xfrm>
            <a:off x="2438400" y="4457700"/>
            <a:ext cx="41148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version>
  <revision id="1.0.40722.0"/>
</version>
</file>

<file path=customXml/item2.xml><?xml version="1.0" encoding="utf-8"?>
<version>
  <revision id="1.0.40722.0"/>
</version>
</file>

<file path=customXml/itemProps1.xml><?xml version="1.0" encoding="utf-8"?>
<ds:datastoreItem xmlns:ds="http://schemas.openxmlformats.org/officeDocument/2006/customXml" ds:itemID="{CAC7C8D0-4FDC-48B6-BC7D-48D711768BAD}">
  <ds:schemaRefs/>
</ds:datastoreItem>
</file>

<file path=customXml/itemProps2.xml><?xml version="1.0" encoding="utf-8"?>
<ds:datastoreItem xmlns:ds="http://schemas.openxmlformats.org/officeDocument/2006/customXml" ds:itemID="{4B186266-A089-4C8C-9C10-17B45978C12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466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Office Theme</vt:lpstr>
      <vt:lpstr>Mapping the Earth: Topography</vt:lpstr>
      <vt:lpstr>Equator</vt:lpstr>
      <vt:lpstr>Latitude</vt:lpstr>
      <vt:lpstr>Prime Meridian </vt:lpstr>
      <vt:lpstr>Longitude</vt:lpstr>
      <vt:lpstr> International Date Line </vt:lpstr>
      <vt:lpstr>Types of Maps</vt:lpstr>
      <vt:lpstr>Map Overview</vt:lpstr>
      <vt:lpstr>Mercator Projection</vt:lpstr>
      <vt:lpstr>Robinson Projection</vt:lpstr>
      <vt:lpstr>Conic Projection</vt:lpstr>
      <vt:lpstr>Gnomonic Projections</vt:lpstr>
      <vt:lpstr>Topographic Maps</vt:lpstr>
      <vt:lpstr>Topographic Maps</vt:lpstr>
      <vt:lpstr>PowerPoint Presentation</vt:lpstr>
      <vt:lpstr>Indicating all contour lines make it look cluttered</vt:lpstr>
      <vt:lpstr>PowerPoint Presentation</vt:lpstr>
      <vt:lpstr>Topographic Maps</vt:lpstr>
      <vt:lpstr>Contour interval</vt:lpstr>
      <vt:lpstr>Satellite Mapping </vt:lpstr>
    </vt:vector>
  </TitlesOfParts>
  <Company>University of Mary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Earth: Topography</dc:title>
  <dc:creator>Faith Calleson</dc:creator>
  <cp:lastModifiedBy>Thomas Britt</cp:lastModifiedBy>
  <cp:revision>62</cp:revision>
  <cp:lastPrinted>2013-09-11T20:32:30Z</cp:lastPrinted>
  <dcterms:created xsi:type="dcterms:W3CDTF">2010-02-21T16:29:57Z</dcterms:created>
  <dcterms:modified xsi:type="dcterms:W3CDTF">2015-08-28T10:49:08Z</dcterms:modified>
</cp:coreProperties>
</file>